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4" r:id="rId6"/>
    <p:sldId id="266" r:id="rId7"/>
    <p:sldId id="265" r:id="rId8"/>
    <p:sldId id="270" r:id="rId9"/>
    <p:sldId id="269" r:id="rId10"/>
    <p:sldId id="274" r:id="rId11"/>
    <p:sldId id="275" r:id="rId12"/>
    <p:sldId id="268" r:id="rId13"/>
    <p:sldId id="277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147A"/>
    <a:srgbClr val="751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9" autoAdjust="0"/>
    <p:restoredTop sz="84690" autoAdjust="0"/>
  </p:normalViewPr>
  <p:slideViewPr>
    <p:cSldViewPr snapToGrid="0" snapToObjects="1">
      <p:cViewPr varScale="1">
        <p:scale>
          <a:sx n="62" d="100"/>
          <a:sy n="62" d="100"/>
        </p:scale>
        <p:origin x="12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218C2-13CE-C942-A460-4A4C9343250C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9BE5DA-CFD8-904E-8ACC-29FED72D9811}">
      <dgm:prSet phldrT="[Texte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1800" b="1" noProof="0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rPr>
            <a:t>Stakeholders</a:t>
          </a:r>
          <a:endParaRPr lang="en-GB" sz="1800" b="1" noProof="0" dirty="0">
            <a:solidFill>
              <a:srgbClr val="002060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1EEE632C-AA45-B243-B8F4-6368FB6CEEE5}" type="parTrans" cxnId="{1A7583ED-AEC0-C740-BF66-DC0A51D5EB69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3BE3C352-EC29-D64D-8AB6-390512B0FA2D}" type="sibTrans" cxnId="{1A7583ED-AEC0-C740-BF66-DC0A51D5EB69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C194EEEC-6B35-9243-A713-EC87BE1DFF4A}">
      <dgm:prSet phldrT="[Texte]" custT="1"/>
      <dgm:spPr/>
      <dgm:t>
        <a:bodyPr/>
        <a:lstStyle/>
        <a:p>
          <a:r>
            <a:rPr lang="en-GB" sz="1800" b="1" noProof="0" dirty="0" smtClean="0">
              <a:latin typeface="Century Gothic" charset="0"/>
              <a:ea typeface="Century Gothic" charset="0"/>
              <a:cs typeface="Century Gothic" charset="0"/>
            </a:rPr>
            <a:t>Who will benefit</a:t>
          </a: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?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9E20329-2CEB-E146-8DA0-38BF2277813A}" type="parTrans" cxnId="{A90F8836-DB0E-3349-B49D-35299B3C5CEA}">
      <dgm:prSet custT="1"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39733C16-934D-F14E-89BB-BF2C54711AF0}" type="sibTrans" cxnId="{A90F8836-DB0E-3349-B49D-35299B3C5CEA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3201639F-D68A-EB44-BE19-A8691E6C9E99}">
      <dgm:prSet phldrT="[Texte]" custT="1"/>
      <dgm:spPr/>
      <dgm:t>
        <a:bodyPr/>
        <a:lstStyle/>
        <a:p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Who will</a:t>
          </a:r>
          <a:r>
            <a:rPr lang="en-GB" sz="1800" baseline="0" noProof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GB" sz="1800" b="1" baseline="0" noProof="0" dirty="0" smtClean="0">
              <a:latin typeface="Century Gothic" charset="0"/>
              <a:ea typeface="Century Gothic" charset="0"/>
              <a:cs typeface="Century Gothic" charset="0"/>
            </a:rPr>
            <a:t>loose out</a:t>
          </a:r>
          <a:r>
            <a:rPr lang="en-GB" sz="1800" baseline="0" noProof="0" dirty="0" smtClean="0">
              <a:latin typeface="Century Gothic" charset="0"/>
              <a:ea typeface="Century Gothic" charset="0"/>
              <a:cs typeface="Century Gothic" charset="0"/>
            </a:rPr>
            <a:t>?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7027BF8-D443-1947-A3D7-BBA509CEA052}" type="parTrans" cxnId="{20A9A5AA-3619-7245-B35B-0BC8D5E7151A}">
      <dgm:prSet custT="1"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2F309A3C-2119-8944-8A22-5D7822CE0296}" type="sibTrans" cxnId="{20A9A5AA-3619-7245-B35B-0BC8D5E7151A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6F35B3FF-3A78-4A42-B0F8-780E1E73F6C6}">
      <dgm:prSet phldrT="[Texte]" custT="1"/>
      <dgm:spPr/>
      <dgm:t>
        <a:bodyPr/>
        <a:lstStyle/>
        <a:p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Directly (target groups)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0E72D67-D66E-2B41-9C6F-0C62A588B391}" type="parTrans" cxnId="{64EF5157-523D-1346-A6BF-17947E338E55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0E5A5D30-7BCF-B743-9A1B-2D1FF010DA9E}" type="sibTrans" cxnId="{64EF5157-523D-1346-A6BF-17947E338E55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77DAA977-C24B-1C4E-8EA0-8C6D287682F6}">
      <dgm:prSet phldrT="[Texte]" custT="1"/>
      <dgm:spPr/>
      <dgm:t>
        <a:bodyPr/>
        <a:lstStyle/>
        <a:p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Indirectly/in the long term (final beneficiaries)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CD677F2-9F1F-424B-9888-312A0B1DD094}" type="parTrans" cxnId="{075E0501-F5C1-3F43-BD61-66943899436A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A248AE72-C3B4-8647-AFC6-66C3775C5937}" type="sibTrans" cxnId="{075E0501-F5C1-3F43-BD61-66943899436A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65C9DF59-B1B9-0740-ABF7-EB1D747871B1}">
      <dgm:prSet phldrT="[Texte]" custT="1"/>
      <dgm:spPr/>
      <dgm:t>
        <a:bodyPr/>
        <a:lstStyle/>
        <a:p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What is their </a:t>
          </a:r>
          <a:r>
            <a:rPr lang="en-GB" sz="1800" b="1" noProof="0" dirty="0" smtClean="0">
              <a:latin typeface="Century Gothic" charset="0"/>
              <a:ea typeface="Century Gothic" charset="0"/>
              <a:cs typeface="Century Gothic" charset="0"/>
            </a:rPr>
            <a:t>capacity</a:t>
          </a:r>
          <a:r>
            <a:rPr lang="en-GB" sz="1800" b="1" baseline="0" noProof="0" dirty="0" smtClean="0">
              <a:latin typeface="Century Gothic" charset="0"/>
              <a:ea typeface="Century Gothic" charset="0"/>
              <a:cs typeface="Century Gothic" charset="0"/>
            </a:rPr>
            <a:t> and </a:t>
          </a:r>
          <a:r>
            <a:rPr lang="en-GB" sz="1800" b="1" noProof="0" dirty="0" smtClean="0">
              <a:latin typeface="Century Gothic" charset="0"/>
              <a:ea typeface="Century Gothic" charset="0"/>
              <a:cs typeface="Century Gothic" charset="0"/>
            </a:rPr>
            <a:t>motivation </a:t>
          </a: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to bring a change?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4155E477-815B-9A43-B2E3-19DB0B793EE4}" type="parTrans" cxnId="{C2AC10CE-BEE4-3C4F-BC5D-E4CAC52B5238}">
      <dgm:prSet custT="1"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BC7E85BB-868B-7E49-92F8-D0559B5B4767}" type="sibTrans" cxnId="{C2AC10CE-BEE4-3C4F-BC5D-E4CAC52B5238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722882B8-15F9-5E4C-B713-79DF64B5877E}">
      <dgm:prSet phldrT="[Texte]" custT="1"/>
      <dgm:spPr/>
      <dgm:t>
        <a:bodyPr/>
        <a:lstStyle/>
        <a:p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What are possible actions to </a:t>
          </a:r>
          <a:r>
            <a:rPr lang="en-GB" sz="1800" b="0" noProof="0" dirty="0" smtClean="0">
              <a:latin typeface="Century Gothic" charset="0"/>
              <a:ea typeface="Century Gothic" charset="0"/>
              <a:cs typeface="Century Gothic" charset="0"/>
            </a:rPr>
            <a:t>address their </a:t>
          </a:r>
          <a:r>
            <a:rPr lang="en-GB" sz="1800" b="1" noProof="0" dirty="0" smtClean="0">
              <a:latin typeface="Century Gothic" charset="0"/>
              <a:ea typeface="Century Gothic" charset="0"/>
              <a:cs typeface="Century Gothic" charset="0"/>
            </a:rPr>
            <a:t>needs</a:t>
          </a:r>
          <a:r>
            <a:rPr lang="en-GB" sz="1800" b="1" baseline="0" noProof="0" dirty="0" smtClean="0">
              <a:latin typeface="Century Gothic" charset="0"/>
              <a:ea typeface="Century Gothic" charset="0"/>
              <a:cs typeface="Century Gothic" charset="0"/>
            </a:rPr>
            <a:t> and </a:t>
          </a:r>
          <a:r>
            <a:rPr lang="en-GB" sz="1800" b="1" noProof="0" dirty="0" smtClean="0">
              <a:latin typeface="Century Gothic" charset="0"/>
              <a:ea typeface="Century Gothic" charset="0"/>
              <a:cs typeface="Century Gothic" charset="0"/>
            </a:rPr>
            <a:t>interest</a:t>
          </a: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?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527A7A3-6E23-6A45-A46E-8E5EBBC47861}" type="parTrans" cxnId="{B6E43353-A16D-D044-A2B1-603E67A4D16D}">
      <dgm:prSet custT="1"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A407AD12-C55F-3B49-8465-D4277BF161EA}" type="sibTrans" cxnId="{B6E43353-A16D-D044-A2B1-603E67A4D16D}">
      <dgm:prSet/>
      <dgm:spPr/>
      <dgm:t>
        <a:bodyPr/>
        <a:lstStyle/>
        <a:p>
          <a:endParaRPr lang="fr-FR" sz="1800">
            <a:latin typeface="Century Gothic" charset="0"/>
            <a:ea typeface="Century Gothic" charset="0"/>
            <a:cs typeface="Century Gothic" charset="0"/>
          </a:endParaRPr>
        </a:p>
      </dgm:t>
    </dgm:pt>
    <dgm:pt modelId="{1F136663-EB63-9948-8EB8-64E23AF69B72}" type="pres">
      <dgm:prSet presAssocID="{7FC218C2-13CE-C942-A460-4A4C934325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942CD46-DFF5-3B41-9A60-3409D5377D12}" type="pres">
      <dgm:prSet presAssocID="{1D9BE5DA-CFD8-904E-8ACC-29FED72D9811}" presName="centerShape" presStyleLbl="node0" presStyleIdx="0" presStyleCnt="1" custScaleX="161172" custScaleY="161155"/>
      <dgm:spPr/>
      <dgm:t>
        <a:bodyPr/>
        <a:lstStyle/>
        <a:p>
          <a:endParaRPr lang="fr-FR"/>
        </a:p>
      </dgm:t>
    </dgm:pt>
    <dgm:pt modelId="{5DBB06FF-7E58-E54B-87BC-E5AEFB54EC98}" type="pres">
      <dgm:prSet presAssocID="{4155E477-815B-9A43-B2E3-19DB0B793EE4}" presName="parTrans" presStyleLbl="sibTrans2D1" presStyleIdx="0" presStyleCnt="4"/>
      <dgm:spPr/>
      <dgm:t>
        <a:bodyPr/>
        <a:lstStyle/>
        <a:p>
          <a:endParaRPr lang="fr-FR"/>
        </a:p>
      </dgm:t>
    </dgm:pt>
    <dgm:pt modelId="{7DE5D388-ADC6-C14C-ADD6-12814E5FFC7C}" type="pres">
      <dgm:prSet presAssocID="{4155E477-815B-9A43-B2E3-19DB0B793EE4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9C3ABD5D-1EC5-D040-A622-97BFB6A7477B}" type="pres">
      <dgm:prSet presAssocID="{65C9DF59-B1B9-0740-ABF7-EB1D747871B1}" presName="node" presStyleLbl="node1" presStyleIdx="0" presStyleCnt="4" custScaleX="163018" custScaleY="163729" custRadScaleRad="152970" custRadScaleInc="2767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B8EB79-424E-CD41-9ACE-4CE3F52C5667}" type="pres">
      <dgm:prSet presAssocID="{F527A7A3-6E23-6A45-A46E-8E5EBBC47861}" presName="parTrans" presStyleLbl="sibTrans2D1" presStyleIdx="1" presStyleCnt="4"/>
      <dgm:spPr/>
      <dgm:t>
        <a:bodyPr/>
        <a:lstStyle/>
        <a:p>
          <a:endParaRPr lang="fr-FR"/>
        </a:p>
      </dgm:t>
    </dgm:pt>
    <dgm:pt modelId="{A7065A58-8B79-3C4A-B2E5-AB460B9B5452}" type="pres">
      <dgm:prSet presAssocID="{F527A7A3-6E23-6A45-A46E-8E5EBBC47861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28423F21-43F5-8D46-90F2-B5ABAC4ABB81}" type="pres">
      <dgm:prSet presAssocID="{722882B8-15F9-5E4C-B713-79DF64B5877E}" presName="node" presStyleLbl="node1" presStyleIdx="1" presStyleCnt="4" custScaleX="170470" custScaleY="170314" custRadScaleRad="146749" custRadScaleInc="-486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78F17D-0C08-FD44-92DB-F66496163546}" type="pres">
      <dgm:prSet presAssocID="{29E20329-2CEB-E146-8DA0-38BF2277813A}" presName="parTrans" presStyleLbl="sibTrans2D1" presStyleIdx="2" presStyleCnt="4"/>
      <dgm:spPr/>
      <dgm:t>
        <a:bodyPr/>
        <a:lstStyle/>
        <a:p>
          <a:endParaRPr lang="fr-FR"/>
        </a:p>
      </dgm:t>
    </dgm:pt>
    <dgm:pt modelId="{F8587D6E-55F4-E641-943D-E3BA41F2D828}" type="pres">
      <dgm:prSet presAssocID="{29E20329-2CEB-E146-8DA0-38BF2277813A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97FCA3D0-567D-7444-8D0C-FAAC72AE55B5}" type="pres">
      <dgm:prSet presAssocID="{C194EEEC-6B35-9243-A713-EC87BE1DFF4A}" presName="node" presStyleLbl="node1" presStyleIdx="2" presStyleCnt="4" custScaleX="202197" custScaleY="204027" custRadScaleRad="162405" custRadScaleInc="1438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31E35D-3733-4B44-A843-91A71E7D5389}" type="pres">
      <dgm:prSet presAssocID="{F7027BF8-D443-1947-A3D7-BBA509CEA052}" presName="parTrans" presStyleLbl="sibTrans2D1" presStyleIdx="3" presStyleCnt="4"/>
      <dgm:spPr/>
      <dgm:t>
        <a:bodyPr/>
        <a:lstStyle/>
        <a:p>
          <a:endParaRPr lang="fr-FR"/>
        </a:p>
      </dgm:t>
    </dgm:pt>
    <dgm:pt modelId="{0FDB09AC-F4ED-2845-9D01-AD97F4EC65BC}" type="pres">
      <dgm:prSet presAssocID="{F7027BF8-D443-1947-A3D7-BBA509CEA052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0412585D-A023-4C42-B1A7-81BF45B801DE}" type="pres">
      <dgm:prSet presAssocID="{3201639F-D68A-EB44-BE19-A8691E6C9E99}" presName="node" presStyleLbl="node1" presStyleIdx="3" presStyleCnt="4" custScaleX="114451" custScaleY="113526" custRadScaleRad="147475" custRadScaleInc="590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A9A5AA-3619-7245-B35B-0BC8D5E7151A}" srcId="{1D9BE5DA-CFD8-904E-8ACC-29FED72D9811}" destId="{3201639F-D68A-EB44-BE19-A8691E6C9E99}" srcOrd="3" destOrd="0" parTransId="{F7027BF8-D443-1947-A3D7-BBA509CEA052}" sibTransId="{2F309A3C-2119-8944-8A22-5D7822CE0296}"/>
    <dgm:cxn modelId="{69AB57CD-36EA-0C44-852D-B80A54624810}" type="presOf" srcId="{29E20329-2CEB-E146-8DA0-38BF2277813A}" destId="{F8587D6E-55F4-E641-943D-E3BA41F2D828}" srcOrd="1" destOrd="0" presId="urn:microsoft.com/office/officeart/2005/8/layout/radial5"/>
    <dgm:cxn modelId="{FDFE6F75-C582-9442-B2C8-5239F45197BC}" type="presOf" srcId="{F7027BF8-D443-1947-A3D7-BBA509CEA052}" destId="{0131E35D-3733-4B44-A843-91A71E7D5389}" srcOrd="0" destOrd="0" presId="urn:microsoft.com/office/officeart/2005/8/layout/radial5"/>
    <dgm:cxn modelId="{5E80B32D-973C-8848-BE0A-2FA642D23CC8}" type="presOf" srcId="{F527A7A3-6E23-6A45-A46E-8E5EBBC47861}" destId="{17B8EB79-424E-CD41-9ACE-4CE3F52C5667}" srcOrd="0" destOrd="0" presId="urn:microsoft.com/office/officeart/2005/8/layout/radial5"/>
    <dgm:cxn modelId="{C7C3F23A-AF8F-244B-9DBF-CD461FC2C759}" type="presOf" srcId="{F527A7A3-6E23-6A45-A46E-8E5EBBC47861}" destId="{A7065A58-8B79-3C4A-B2E5-AB460B9B5452}" srcOrd="1" destOrd="0" presId="urn:microsoft.com/office/officeart/2005/8/layout/radial5"/>
    <dgm:cxn modelId="{075E0501-F5C1-3F43-BD61-66943899436A}" srcId="{C194EEEC-6B35-9243-A713-EC87BE1DFF4A}" destId="{77DAA977-C24B-1C4E-8EA0-8C6D287682F6}" srcOrd="1" destOrd="0" parTransId="{7CD677F2-9F1F-424B-9888-312A0B1DD094}" sibTransId="{A248AE72-C3B4-8647-AFC6-66C3775C5937}"/>
    <dgm:cxn modelId="{4C5D0325-F019-5248-8763-4F025705B615}" type="presOf" srcId="{722882B8-15F9-5E4C-B713-79DF64B5877E}" destId="{28423F21-43F5-8D46-90F2-B5ABAC4ABB81}" srcOrd="0" destOrd="0" presId="urn:microsoft.com/office/officeart/2005/8/layout/radial5"/>
    <dgm:cxn modelId="{AB92CD5A-C7E3-AC40-A0FC-1573AD078DC0}" type="presOf" srcId="{4155E477-815B-9A43-B2E3-19DB0B793EE4}" destId="{7DE5D388-ADC6-C14C-ADD6-12814E5FFC7C}" srcOrd="1" destOrd="0" presId="urn:microsoft.com/office/officeart/2005/8/layout/radial5"/>
    <dgm:cxn modelId="{1A7583ED-AEC0-C740-BF66-DC0A51D5EB69}" srcId="{7FC218C2-13CE-C942-A460-4A4C9343250C}" destId="{1D9BE5DA-CFD8-904E-8ACC-29FED72D9811}" srcOrd="0" destOrd="0" parTransId="{1EEE632C-AA45-B243-B8F4-6368FB6CEEE5}" sibTransId="{3BE3C352-EC29-D64D-8AB6-390512B0FA2D}"/>
    <dgm:cxn modelId="{38A5EBED-B998-4D47-B893-E25D69AC8F86}" type="presOf" srcId="{77DAA977-C24B-1C4E-8EA0-8C6D287682F6}" destId="{97FCA3D0-567D-7444-8D0C-FAAC72AE55B5}" srcOrd="0" destOrd="2" presId="urn:microsoft.com/office/officeart/2005/8/layout/radial5"/>
    <dgm:cxn modelId="{F3570959-3320-2B4E-ABFF-8B759B72E2E6}" type="presOf" srcId="{C194EEEC-6B35-9243-A713-EC87BE1DFF4A}" destId="{97FCA3D0-567D-7444-8D0C-FAAC72AE55B5}" srcOrd="0" destOrd="0" presId="urn:microsoft.com/office/officeart/2005/8/layout/radial5"/>
    <dgm:cxn modelId="{941C0928-FE5E-1142-A916-5B48E6B12629}" type="presOf" srcId="{65C9DF59-B1B9-0740-ABF7-EB1D747871B1}" destId="{9C3ABD5D-1EC5-D040-A622-97BFB6A7477B}" srcOrd="0" destOrd="0" presId="urn:microsoft.com/office/officeart/2005/8/layout/radial5"/>
    <dgm:cxn modelId="{7345732C-5803-2C48-BD22-8BA502C97C4D}" type="presOf" srcId="{4155E477-815B-9A43-B2E3-19DB0B793EE4}" destId="{5DBB06FF-7E58-E54B-87BC-E5AEFB54EC98}" srcOrd="0" destOrd="0" presId="urn:microsoft.com/office/officeart/2005/8/layout/radial5"/>
    <dgm:cxn modelId="{6224579D-3E02-174F-B509-F75A1C7F5F8F}" type="presOf" srcId="{29E20329-2CEB-E146-8DA0-38BF2277813A}" destId="{0478F17D-0C08-FD44-92DB-F66496163546}" srcOrd="0" destOrd="0" presId="urn:microsoft.com/office/officeart/2005/8/layout/radial5"/>
    <dgm:cxn modelId="{1A34A592-83F0-064C-BFB6-1E19B0692240}" type="presOf" srcId="{F7027BF8-D443-1947-A3D7-BBA509CEA052}" destId="{0FDB09AC-F4ED-2845-9D01-AD97F4EC65BC}" srcOrd="1" destOrd="0" presId="urn:microsoft.com/office/officeart/2005/8/layout/radial5"/>
    <dgm:cxn modelId="{C57C661B-8B8D-154F-80E0-2412573C871C}" type="presOf" srcId="{6F35B3FF-3A78-4A42-B0F8-780E1E73F6C6}" destId="{97FCA3D0-567D-7444-8D0C-FAAC72AE55B5}" srcOrd="0" destOrd="1" presId="urn:microsoft.com/office/officeart/2005/8/layout/radial5"/>
    <dgm:cxn modelId="{F47BE133-F36C-4848-916D-1738894F1758}" type="presOf" srcId="{1D9BE5DA-CFD8-904E-8ACC-29FED72D9811}" destId="{6942CD46-DFF5-3B41-9A60-3409D5377D12}" srcOrd="0" destOrd="0" presId="urn:microsoft.com/office/officeart/2005/8/layout/radial5"/>
    <dgm:cxn modelId="{D6AC81C5-0FC7-804D-BFBC-2676154E387F}" type="presOf" srcId="{3201639F-D68A-EB44-BE19-A8691E6C9E99}" destId="{0412585D-A023-4C42-B1A7-81BF45B801DE}" srcOrd="0" destOrd="0" presId="urn:microsoft.com/office/officeart/2005/8/layout/radial5"/>
    <dgm:cxn modelId="{A97F1CA1-6E61-4744-AE5B-D35B14113496}" type="presOf" srcId="{7FC218C2-13CE-C942-A460-4A4C9343250C}" destId="{1F136663-EB63-9948-8EB8-64E23AF69B72}" srcOrd="0" destOrd="0" presId="urn:microsoft.com/office/officeart/2005/8/layout/radial5"/>
    <dgm:cxn modelId="{64EF5157-523D-1346-A6BF-17947E338E55}" srcId="{C194EEEC-6B35-9243-A713-EC87BE1DFF4A}" destId="{6F35B3FF-3A78-4A42-B0F8-780E1E73F6C6}" srcOrd="0" destOrd="0" parTransId="{50E72D67-D66E-2B41-9C6F-0C62A588B391}" sibTransId="{0E5A5D30-7BCF-B743-9A1B-2D1FF010DA9E}"/>
    <dgm:cxn modelId="{A90F8836-DB0E-3349-B49D-35299B3C5CEA}" srcId="{1D9BE5DA-CFD8-904E-8ACC-29FED72D9811}" destId="{C194EEEC-6B35-9243-A713-EC87BE1DFF4A}" srcOrd="2" destOrd="0" parTransId="{29E20329-2CEB-E146-8DA0-38BF2277813A}" sibTransId="{39733C16-934D-F14E-89BB-BF2C54711AF0}"/>
    <dgm:cxn modelId="{B6E43353-A16D-D044-A2B1-603E67A4D16D}" srcId="{1D9BE5DA-CFD8-904E-8ACC-29FED72D9811}" destId="{722882B8-15F9-5E4C-B713-79DF64B5877E}" srcOrd="1" destOrd="0" parTransId="{F527A7A3-6E23-6A45-A46E-8E5EBBC47861}" sibTransId="{A407AD12-C55F-3B49-8465-D4277BF161EA}"/>
    <dgm:cxn modelId="{C2AC10CE-BEE4-3C4F-BC5D-E4CAC52B5238}" srcId="{1D9BE5DA-CFD8-904E-8ACC-29FED72D9811}" destId="{65C9DF59-B1B9-0740-ABF7-EB1D747871B1}" srcOrd="0" destOrd="0" parTransId="{4155E477-815B-9A43-B2E3-19DB0B793EE4}" sibTransId="{BC7E85BB-868B-7E49-92F8-D0559B5B4767}"/>
    <dgm:cxn modelId="{465C7D4A-61AB-E24A-ACC9-BABC3FB46531}" type="presParOf" srcId="{1F136663-EB63-9948-8EB8-64E23AF69B72}" destId="{6942CD46-DFF5-3B41-9A60-3409D5377D12}" srcOrd="0" destOrd="0" presId="urn:microsoft.com/office/officeart/2005/8/layout/radial5"/>
    <dgm:cxn modelId="{2FC73CD9-F7D6-F542-B35D-E795F24B5308}" type="presParOf" srcId="{1F136663-EB63-9948-8EB8-64E23AF69B72}" destId="{5DBB06FF-7E58-E54B-87BC-E5AEFB54EC98}" srcOrd="1" destOrd="0" presId="urn:microsoft.com/office/officeart/2005/8/layout/radial5"/>
    <dgm:cxn modelId="{5C9CCBB6-625C-B147-AA40-7D5F8A99E909}" type="presParOf" srcId="{5DBB06FF-7E58-E54B-87BC-E5AEFB54EC98}" destId="{7DE5D388-ADC6-C14C-ADD6-12814E5FFC7C}" srcOrd="0" destOrd="0" presId="urn:microsoft.com/office/officeart/2005/8/layout/radial5"/>
    <dgm:cxn modelId="{23E3DE09-DE32-2141-8A86-361638D71D1B}" type="presParOf" srcId="{1F136663-EB63-9948-8EB8-64E23AF69B72}" destId="{9C3ABD5D-1EC5-D040-A622-97BFB6A7477B}" srcOrd="2" destOrd="0" presId="urn:microsoft.com/office/officeart/2005/8/layout/radial5"/>
    <dgm:cxn modelId="{6A56F312-C174-AE4C-857E-88D00ADB83D0}" type="presParOf" srcId="{1F136663-EB63-9948-8EB8-64E23AF69B72}" destId="{17B8EB79-424E-CD41-9ACE-4CE3F52C5667}" srcOrd="3" destOrd="0" presId="urn:microsoft.com/office/officeart/2005/8/layout/radial5"/>
    <dgm:cxn modelId="{ED2E2883-C971-494B-8614-82DA51237C22}" type="presParOf" srcId="{17B8EB79-424E-CD41-9ACE-4CE3F52C5667}" destId="{A7065A58-8B79-3C4A-B2E5-AB460B9B5452}" srcOrd="0" destOrd="0" presId="urn:microsoft.com/office/officeart/2005/8/layout/radial5"/>
    <dgm:cxn modelId="{68D10B79-DA55-5A4F-8995-8B6A891343EE}" type="presParOf" srcId="{1F136663-EB63-9948-8EB8-64E23AF69B72}" destId="{28423F21-43F5-8D46-90F2-B5ABAC4ABB81}" srcOrd="4" destOrd="0" presId="urn:microsoft.com/office/officeart/2005/8/layout/radial5"/>
    <dgm:cxn modelId="{B32D4FB4-054D-B34D-984D-67FD282BC134}" type="presParOf" srcId="{1F136663-EB63-9948-8EB8-64E23AF69B72}" destId="{0478F17D-0C08-FD44-92DB-F66496163546}" srcOrd="5" destOrd="0" presId="urn:microsoft.com/office/officeart/2005/8/layout/radial5"/>
    <dgm:cxn modelId="{4341D5F1-B6E0-6543-BB08-9C1C483AC922}" type="presParOf" srcId="{0478F17D-0C08-FD44-92DB-F66496163546}" destId="{F8587D6E-55F4-E641-943D-E3BA41F2D828}" srcOrd="0" destOrd="0" presId="urn:microsoft.com/office/officeart/2005/8/layout/radial5"/>
    <dgm:cxn modelId="{B4300E8F-767D-FF4E-8366-347D8753723A}" type="presParOf" srcId="{1F136663-EB63-9948-8EB8-64E23AF69B72}" destId="{97FCA3D0-567D-7444-8D0C-FAAC72AE55B5}" srcOrd="6" destOrd="0" presId="urn:microsoft.com/office/officeart/2005/8/layout/radial5"/>
    <dgm:cxn modelId="{461C04B2-DD3A-A044-9F35-9F88724ED401}" type="presParOf" srcId="{1F136663-EB63-9948-8EB8-64E23AF69B72}" destId="{0131E35D-3733-4B44-A843-91A71E7D5389}" srcOrd="7" destOrd="0" presId="urn:microsoft.com/office/officeart/2005/8/layout/radial5"/>
    <dgm:cxn modelId="{72D8F397-0BAD-AB4F-AC80-8DC741148FB2}" type="presParOf" srcId="{0131E35D-3733-4B44-A843-91A71E7D5389}" destId="{0FDB09AC-F4ED-2845-9D01-AD97F4EC65BC}" srcOrd="0" destOrd="0" presId="urn:microsoft.com/office/officeart/2005/8/layout/radial5"/>
    <dgm:cxn modelId="{1118474C-871E-8244-A884-9681D629F1A3}" type="presParOf" srcId="{1F136663-EB63-9948-8EB8-64E23AF69B72}" destId="{0412585D-A023-4C42-B1A7-81BF45B801D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2CD46-DFF5-3B41-9A60-3409D5377D12}">
      <dsp:nvSpPr>
        <dsp:cNvPr id="0" name=""/>
        <dsp:cNvSpPr/>
      </dsp:nvSpPr>
      <dsp:spPr>
        <a:xfrm>
          <a:off x="3906662" y="1425998"/>
          <a:ext cx="2305602" cy="2305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rPr>
            <a:t>Stakeholders</a:t>
          </a:r>
          <a:endParaRPr lang="en-GB" sz="1800" b="1" kern="1200" noProof="0" dirty="0">
            <a:solidFill>
              <a:srgbClr val="002060"/>
            </a:solidFill>
            <a:latin typeface="Century Gothic" charset="0"/>
            <a:ea typeface="Century Gothic" charset="0"/>
            <a:cs typeface="Century Gothic" charset="0"/>
          </a:endParaRPr>
        </a:p>
      </dsp:txBody>
      <dsp:txXfrm>
        <a:off x="4244310" y="1763610"/>
        <a:ext cx="1630306" cy="1630135"/>
      </dsp:txXfrm>
    </dsp:sp>
    <dsp:sp modelId="{5DBB06FF-7E58-E54B-87BC-E5AEFB54EC98}">
      <dsp:nvSpPr>
        <dsp:cNvPr id="0" name=""/>
        <dsp:cNvSpPr/>
      </dsp:nvSpPr>
      <dsp:spPr>
        <a:xfrm rot="2033403">
          <a:off x="6115587" y="3173240"/>
          <a:ext cx="382099" cy="486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125324" y="3238556"/>
        <a:ext cx="267469" cy="291827"/>
      </dsp:txXfrm>
    </dsp:sp>
    <dsp:sp modelId="{9C3ABD5D-1EC5-D040-A622-97BFB6A7477B}">
      <dsp:nvSpPr>
        <dsp:cNvPr id="0" name=""/>
        <dsp:cNvSpPr/>
      </dsp:nvSpPr>
      <dsp:spPr>
        <a:xfrm>
          <a:off x="6418057" y="3103410"/>
          <a:ext cx="2332010" cy="2342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What is their </a:t>
          </a:r>
          <a:r>
            <a:rPr lang="en-GB" sz="1800" b="1" kern="1200" noProof="0" dirty="0" smtClean="0">
              <a:latin typeface="Century Gothic" charset="0"/>
              <a:ea typeface="Century Gothic" charset="0"/>
              <a:cs typeface="Century Gothic" charset="0"/>
            </a:rPr>
            <a:t>capacity</a:t>
          </a:r>
          <a:r>
            <a:rPr lang="en-GB" sz="1800" b="1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and </a:t>
          </a:r>
          <a:r>
            <a:rPr lang="en-GB" sz="1800" b="1" kern="1200" noProof="0" dirty="0" smtClean="0">
              <a:latin typeface="Century Gothic" charset="0"/>
              <a:ea typeface="Century Gothic" charset="0"/>
              <a:cs typeface="Century Gothic" charset="0"/>
            </a:rPr>
            <a:t>motivation </a:t>
          </a: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to bring a change?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759572" y="3446414"/>
        <a:ext cx="1648980" cy="1656173"/>
      </dsp:txXfrm>
    </dsp:sp>
    <dsp:sp modelId="{17B8EB79-424E-CD41-9ACE-4CE3F52C5667}">
      <dsp:nvSpPr>
        <dsp:cNvPr id="0" name=""/>
        <dsp:cNvSpPr/>
      </dsp:nvSpPr>
      <dsp:spPr>
        <a:xfrm rot="20287611">
          <a:off x="6234388" y="1803385"/>
          <a:ext cx="301037" cy="486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237639" y="1917483"/>
        <a:ext cx="210726" cy="291827"/>
      </dsp:txXfrm>
    </dsp:sp>
    <dsp:sp modelId="{28423F21-43F5-8D46-90F2-B5ABAC4ABB81}">
      <dsp:nvSpPr>
        <dsp:cNvPr id="0" name=""/>
        <dsp:cNvSpPr/>
      </dsp:nvSpPr>
      <dsp:spPr>
        <a:xfrm>
          <a:off x="6568445" y="265207"/>
          <a:ext cx="2438613" cy="2436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What are possible actions to </a:t>
          </a:r>
          <a:r>
            <a:rPr lang="en-GB" sz="1800" b="0" kern="1200" noProof="0" dirty="0" smtClean="0">
              <a:latin typeface="Century Gothic" charset="0"/>
              <a:ea typeface="Century Gothic" charset="0"/>
              <a:cs typeface="Century Gothic" charset="0"/>
            </a:rPr>
            <a:t>address their </a:t>
          </a:r>
          <a:r>
            <a:rPr lang="en-GB" sz="1800" b="1" kern="1200" noProof="0" dirty="0" smtClean="0">
              <a:latin typeface="Century Gothic" charset="0"/>
              <a:ea typeface="Century Gothic" charset="0"/>
              <a:cs typeface="Century Gothic" charset="0"/>
            </a:rPr>
            <a:t>needs</a:t>
          </a:r>
          <a:r>
            <a:rPr lang="en-GB" sz="1800" b="1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and </a:t>
          </a:r>
          <a:r>
            <a:rPr lang="en-GB" sz="1800" b="1" kern="1200" noProof="0" dirty="0" smtClean="0">
              <a:latin typeface="Century Gothic" charset="0"/>
              <a:ea typeface="Century Gothic" charset="0"/>
              <a:cs typeface="Century Gothic" charset="0"/>
            </a:rPr>
            <a:t>interest</a:t>
          </a: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?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925572" y="622007"/>
        <a:ext cx="1724359" cy="1722781"/>
      </dsp:txXfrm>
    </dsp:sp>
    <dsp:sp modelId="{0478F17D-0C08-FD44-92DB-F66496163546}">
      <dsp:nvSpPr>
        <dsp:cNvPr id="0" name=""/>
        <dsp:cNvSpPr/>
      </dsp:nvSpPr>
      <dsp:spPr>
        <a:xfrm rot="9282708">
          <a:off x="3558317" y="2963045"/>
          <a:ext cx="345666" cy="486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>
            <a:latin typeface="Century Gothic" charset="0"/>
            <a:ea typeface="Century Gothic" charset="0"/>
            <a:cs typeface="Century Gothic" charset="0"/>
          </a:endParaRPr>
        </a:p>
      </dsp:txBody>
      <dsp:txXfrm rot="10800000">
        <a:off x="3657048" y="3038171"/>
        <a:ext cx="241966" cy="291827"/>
      </dsp:txXfrm>
    </dsp:sp>
    <dsp:sp modelId="{97FCA3D0-567D-7444-8D0C-FAAC72AE55B5}">
      <dsp:nvSpPr>
        <dsp:cNvPr id="0" name=""/>
        <dsp:cNvSpPr/>
      </dsp:nvSpPr>
      <dsp:spPr>
        <a:xfrm>
          <a:off x="671436" y="2509187"/>
          <a:ext cx="2892475" cy="2918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latin typeface="Century Gothic" charset="0"/>
              <a:ea typeface="Century Gothic" charset="0"/>
              <a:cs typeface="Century Gothic" charset="0"/>
            </a:rPr>
            <a:t>Who will benefit</a:t>
          </a: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?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Directly (target groups)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Indirectly/in the long term (final beneficiaries)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095029" y="2936614"/>
        <a:ext cx="2045289" cy="2063799"/>
      </dsp:txXfrm>
    </dsp:sp>
    <dsp:sp modelId="{0131E35D-3733-4B44-A843-91A71E7D5389}">
      <dsp:nvSpPr>
        <dsp:cNvPr id="0" name=""/>
        <dsp:cNvSpPr/>
      </dsp:nvSpPr>
      <dsp:spPr>
        <a:xfrm rot="12394620">
          <a:off x="3340637" y="1606129"/>
          <a:ext cx="521738" cy="486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>
            <a:latin typeface="Century Gothic" charset="0"/>
            <a:ea typeface="Century Gothic" charset="0"/>
            <a:cs typeface="Century Gothic" charset="0"/>
          </a:endParaRPr>
        </a:p>
      </dsp:txBody>
      <dsp:txXfrm rot="10800000">
        <a:off x="3478841" y="1736045"/>
        <a:ext cx="375825" cy="291827"/>
      </dsp:txXfrm>
    </dsp:sp>
    <dsp:sp modelId="{0412585D-A023-4C42-B1A7-81BF45B801DE}">
      <dsp:nvSpPr>
        <dsp:cNvPr id="0" name=""/>
        <dsp:cNvSpPr/>
      </dsp:nvSpPr>
      <dsp:spPr>
        <a:xfrm>
          <a:off x="1598552" y="444837"/>
          <a:ext cx="1637248" cy="1624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Who will</a:t>
          </a:r>
          <a:r>
            <a:rPr lang="en-GB" sz="180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GB" sz="1800" b="1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loose out</a:t>
          </a:r>
          <a:r>
            <a:rPr lang="en-GB" sz="180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?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838321" y="682668"/>
        <a:ext cx="1157710" cy="114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110000"/>
              </a:lnSpc>
            </a:pPr>
            <a:endParaRPr lang="en-US" altLang="fr-FR" dirty="0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4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110000"/>
              </a:lnSpc>
            </a:pPr>
            <a:endParaRPr lang="en-US" altLang="fr-FR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2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 smtClean="0">
              <a:solidFill>
                <a:srgbClr val="99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 smtClean="0">
              <a:solidFill>
                <a:srgbClr val="99336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110000"/>
              </a:lnSpc>
            </a:pPr>
            <a:endParaRPr lang="en-US" altLang="fr-FR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 smtClean="0">
              <a:solidFill>
                <a:srgbClr val="99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2589254"/>
            <a:ext cx="5280212" cy="363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2057400"/>
            <a:ext cx="6154044" cy="792424"/>
          </a:xfrm>
        </p:spPr>
        <p:txBody>
          <a:bodyPr/>
          <a:lstStyle/>
          <a:p>
            <a:r>
              <a:rPr lang="en-US" dirty="0" smtClean="0"/>
              <a:t>Developing CBC project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44" y="3133725"/>
            <a:ext cx="6154044" cy="791543"/>
          </a:xfrm>
        </p:spPr>
        <p:txBody>
          <a:bodyPr/>
          <a:lstStyle/>
          <a:p>
            <a:r>
              <a:rPr lang="en-US" dirty="0" smtClean="0"/>
              <a:t>Introduction to problem, stakeholder and objective analyses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942495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Black Sea Basin </a:t>
            </a:r>
            <a:r>
              <a:rPr lang="en-US" sz="1200" b="1" dirty="0" err="1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P</a:t>
            </a: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rogramme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, Information Seminar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 Location, Date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What change can you bring under ENI CBC?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53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trategy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17600"/>
            <a:ext cx="9614648" cy="4750921"/>
          </a:xfrm>
        </p:spPr>
        <p:txBody>
          <a:bodyPr>
            <a:normAutofit/>
          </a:bodyPr>
          <a:lstStyle/>
          <a:p>
            <a:r>
              <a:rPr lang="en-GB" dirty="0"/>
              <a:t>DEFINING THE SCOPE OF YOUR </a:t>
            </a:r>
            <a:r>
              <a:rPr lang="en-GB" dirty="0" smtClean="0"/>
              <a:t>PROJECT IDEA</a:t>
            </a:r>
            <a:endParaRPr lang="en-GB" dirty="0"/>
          </a:p>
          <a:p>
            <a:endParaRPr lang="en-GB" sz="2000" dirty="0" smtClean="0"/>
          </a:p>
        </p:txBody>
      </p:sp>
      <p:sp>
        <p:nvSpPr>
          <p:cNvPr id="4" name="Oval Callout 8"/>
          <p:cNvSpPr/>
          <p:nvPr/>
        </p:nvSpPr>
        <p:spPr>
          <a:xfrm>
            <a:off x="585523" y="1794699"/>
            <a:ext cx="3464719" cy="165311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just">
              <a:spcBef>
                <a:spcPts val="1000"/>
              </a:spcBef>
            </a:pPr>
            <a:r>
              <a:rPr lang="en-GB" dirty="0" smtClean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Shall all identified problems/objectives </a:t>
            </a:r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be tackled or </a:t>
            </a:r>
            <a:r>
              <a:rPr lang="en-GB" altLang="fr-FR" b="1" noProof="1">
                <a:solidFill>
                  <a:schemeClr val="tx1"/>
                </a:solidFill>
                <a:latin typeface="Century Gothic" pitchFamily="34" charset="0"/>
              </a:rPr>
              <a:t>only a few</a:t>
            </a:r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5" name="Oval Callout 7"/>
          <p:cNvSpPr/>
          <p:nvPr/>
        </p:nvSpPr>
        <p:spPr>
          <a:xfrm>
            <a:off x="4167717" y="1794699"/>
            <a:ext cx="4047068" cy="187165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Century Gothic" pitchFamily="34" charset="0"/>
              </a:rPr>
              <a:t>What objective(s) cannot be reached acting only on a national/regional/local level and </a:t>
            </a:r>
            <a:r>
              <a:rPr lang="en-GB" b="1" dirty="0">
                <a:solidFill>
                  <a:schemeClr val="tx1"/>
                </a:solidFill>
                <a:latin typeface="Century Gothic" pitchFamily="34" charset="0"/>
              </a:rPr>
              <a:t>needs </a:t>
            </a:r>
            <a:r>
              <a:rPr lang="en-GB" b="1" dirty="0" smtClean="0">
                <a:solidFill>
                  <a:schemeClr val="tx1"/>
                </a:solidFill>
                <a:latin typeface="Century Gothic" pitchFamily="34" charset="0"/>
              </a:rPr>
              <a:t>CBC</a:t>
            </a: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?</a:t>
            </a:r>
            <a:endParaRPr lang="en-US" dirty="0">
              <a:solidFill>
                <a:schemeClr val="tx1"/>
              </a:solidFill>
              <a:effectLst/>
              <a:latin typeface="Century Gothic"/>
              <a:ea typeface="Calibri"/>
              <a:cs typeface="Times New Roman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02857" y="3942881"/>
            <a:ext cx="4207934" cy="1644649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just">
              <a:spcBef>
                <a:spcPts val="1000"/>
              </a:spcBef>
            </a:pPr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What can realistically be afforded within the Black Sea Basin </a:t>
            </a:r>
            <a:r>
              <a:rPr lang="en-GB" altLang="fr-FR" noProof="1" smtClean="0">
                <a:solidFill>
                  <a:schemeClr val="tx1"/>
                </a:solidFill>
                <a:latin typeface="Century Gothic" pitchFamily="34" charset="0"/>
              </a:rPr>
              <a:t>call </a:t>
            </a:r>
            <a:r>
              <a:rPr lang="en-GB" altLang="fr-FR" b="1" noProof="1" smtClean="0">
                <a:solidFill>
                  <a:schemeClr val="tx1"/>
                </a:solidFill>
                <a:latin typeface="Century Gothic" pitchFamily="34" charset="0"/>
              </a:rPr>
              <a:t>financial limits</a:t>
            </a:r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8" name="Oval Callout 4"/>
          <p:cNvSpPr/>
          <p:nvPr/>
        </p:nvSpPr>
        <p:spPr>
          <a:xfrm>
            <a:off x="8449735" y="2087594"/>
            <a:ext cx="2840566" cy="131600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Will it contribute to </a:t>
            </a:r>
            <a:r>
              <a:rPr lang="en-GB" altLang="fr-FR" b="1" noProof="1">
                <a:solidFill>
                  <a:schemeClr val="tx1"/>
                </a:solidFill>
                <a:latin typeface="Century Gothic" pitchFamily="34" charset="0"/>
              </a:rPr>
              <a:t>programme indicators</a:t>
            </a:r>
            <a:r>
              <a:rPr lang="en-GB" altLang="fr-FR" noProof="1" smtClean="0">
                <a:solidFill>
                  <a:schemeClr val="tx1"/>
                </a:solidFill>
                <a:latin typeface="Century Gothic" pitchFamily="34" charset="0"/>
              </a:rPr>
              <a:t>?</a:t>
            </a:r>
            <a:endParaRPr lang="en-GB" altLang="fr-FR" noProof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Oval Callout 7"/>
          <p:cNvSpPr/>
          <p:nvPr/>
        </p:nvSpPr>
        <p:spPr>
          <a:xfrm>
            <a:off x="5533715" y="3830880"/>
            <a:ext cx="4919133" cy="1991648"/>
          </a:xfrm>
          <a:prstGeom prst="wedgeEllipseCallout">
            <a:avLst/>
          </a:prstGeom>
          <a:solidFill>
            <a:srgbClr val="FFB6F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How does it </a:t>
            </a:r>
            <a:r>
              <a:rPr lang="en-GB" altLang="fr-FR" b="1" noProof="1">
                <a:solidFill>
                  <a:schemeClr val="tx1"/>
                </a:solidFill>
                <a:latin typeface="Century Gothic" pitchFamily="34" charset="0"/>
              </a:rPr>
              <a:t>build upon previous/current/planned actions in this field</a:t>
            </a:r>
            <a:r>
              <a:rPr lang="en-GB" altLang="fr-FR" noProof="1">
                <a:solidFill>
                  <a:schemeClr val="tx1"/>
                </a:solidFill>
                <a:latin typeface="Century Gothic" pitchFamily="34" charset="0"/>
              </a:rPr>
              <a:t>? Possible complementarities/synergies/overlaps? Scope for replication</a:t>
            </a:r>
            <a:r>
              <a:rPr lang="en-GB" altLang="fr-FR" noProof="1" smtClean="0">
                <a:solidFill>
                  <a:schemeClr val="tx1"/>
                </a:solidFill>
                <a:latin typeface="Century Gothic" pitchFamily="34" charset="0"/>
              </a:rPr>
              <a:t>?</a:t>
            </a:r>
            <a:endParaRPr lang="en-GB" altLang="fr-FR" noProof="1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Who’s affected by the desired change or can contribute to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02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Stakeholders analysis</a:t>
            </a:r>
            <a:endParaRPr lang="en-US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53069245"/>
              </p:ext>
            </p:extLst>
          </p:nvPr>
        </p:nvGraphicFramePr>
        <p:xfrm>
          <a:off x="838199" y="907082"/>
          <a:ext cx="10519611" cy="544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4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Let’s practice on problem and objective analysis for the Black Sea Basin </a:t>
            </a:r>
            <a:r>
              <a:rPr lang="en-GB" sz="3600" dirty="0" smtClean="0"/>
              <a:t>Programme </a:t>
            </a:r>
            <a:r>
              <a:rPr lang="en-US" sz="3600" dirty="0" smtClean="0"/>
              <a:t>priorities!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90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Problem analysis – Work group per priority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155032"/>
            <a:ext cx="9637295" cy="4860757"/>
          </a:xfrm>
        </p:spPr>
        <p:txBody>
          <a:bodyPr>
            <a:normAutofit fontScale="85000" lnSpcReduction="20000"/>
          </a:bodyPr>
          <a:lstStyle/>
          <a:p>
            <a:pPr lvl="1" indent="0" algn="just">
              <a:buNone/>
              <a:defRPr/>
            </a:pPr>
            <a:endParaRPr lang="en-US" noProof="1">
              <a:latin typeface="Century Gothic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900"/>
              </a:spcBef>
              <a:buFont typeface="Trebuchet MS" charset="0"/>
              <a:buAutoNum type="arabicPeriod"/>
            </a:pPr>
            <a:r>
              <a:rPr lang="en-GB" altLang="fr-FR" dirty="0"/>
              <a:t>Brainstorm main cross border problems </a:t>
            </a:r>
            <a:r>
              <a:rPr lang="en-GB" altLang="fr-FR" dirty="0" smtClean="0"/>
              <a:t>related </a:t>
            </a:r>
            <a:r>
              <a:rPr lang="en-GB" altLang="fr-FR" dirty="0"/>
              <a:t>to </a:t>
            </a:r>
            <a:r>
              <a:rPr lang="en-GB" altLang="fr-FR" dirty="0" smtClean="0"/>
              <a:t>the priority </a:t>
            </a:r>
            <a:r>
              <a:rPr lang="en-GB" altLang="fr-FR" dirty="0"/>
              <a:t>and select </a:t>
            </a:r>
            <a:r>
              <a:rPr lang="en-GB" altLang="fr-FR" dirty="0" smtClean="0"/>
              <a:t>one </a:t>
            </a:r>
            <a:r>
              <a:rPr lang="en-GB" altLang="fr-FR" dirty="0"/>
              <a:t>individual </a:t>
            </a:r>
            <a:r>
              <a:rPr lang="en-GB" altLang="fr-FR" dirty="0" smtClean="0"/>
              <a:t>focal </a:t>
            </a:r>
            <a:r>
              <a:rPr lang="en-GB" altLang="fr-FR" dirty="0"/>
              <a:t>problem </a:t>
            </a:r>
            <a:r>
              <a:rPr lang="en-GB" altLang="fr-FR" b="0" dirty="0"/>
              <a:t>– write on yellow card</a:t>
            </a:r>
          </a:p>
          <a:p>
            <a:pPr marL="355600" indent="-355600" algn="just">
              <a:lnSpc>
                <a:spcPct val="100000"/>
              </a:lnSpc>
              <a:spcBef>
                <a:spcPts val="900"/>
              </a:spcBef>
              <a:buFont typeface="Trebuchet MS" charset="0"/>
              <a:buAutoNum type="arabicPeriod"/>
            </a:pPr>
            <a:r>
              <a:rPr lang="en-GB" altLang="fr-FR" dirty="0"/>
              <a:t>Identify related problems to this </a:t>
            </a:r>
            <a:r>
              <a:rPr lang="en-GB" altLang="fr-FR" dirty="0" smtClean="0"/>
              <a:t>focal </a:t>
            </a:r>
            <a:r>
              <a:rPr lang="en-GB" altLang="fr-FR" dirty="0"/>
              <a:t>problem </a:t>
            </a:r>
            <a:r>
              <a:rPr lang="en-GB" altLang="fr-FR" b="0" dirty="0"/>
              <a:t>– write on </a:t>
            </a:r>
            <a:r>
              <a:rPr lang="en-GB" altLang="fr-FR" b="0" dirty="0" smtClean="0"/>
              <a:t>yellow cards</a:t>
            </a:r>
            <a:endParaRPr lang="en-GB" altLang="fr-FR" b="0" dirty="0"/>
          </a:p>
          <a:p>
            <a:pPr marL="355600" indent="-355600" algn="just">
              <a:lnSpc>
                <a:spcPct val="100000"/>
              </a:lnSpc>
              <a:spcBef>
                <a:spcPts val="900"/>
              </a:spcBef>
              <a:buFont typeface="Trebuchet MS" charset="0"/>
              <a:buAutoNum type="arabicPeriod"/>
            </a:pPr>
            <a:r>
              <a:rPr lang="en-GB" altLang="fr-FR" dirty="0"/>
              <a:t>Establish hierarchy of causes and effects </a:t>
            </a:r>
            <a:r>
              <a:rPr lang="en-GB" altLang="fr-FR" b="0" dirty="0"/>
              <a:t>– stick accordingly the cards on the flipchart paper and draw arrows</a:t>
            </a:r>
            <a:r>
              <a:rPr lang="ru-RU" altLang="fr-FR" b="0" dirty="0"/>
              <a:t> </a:t>
            </a:r>
            <a:r>
              <a:rPr lang="en-US" altLang="fr-FR" b="0" dirty="0"/>
              <a:t>from </a:t>
            </a:r>
            <a:r>
              <a:rPr lang="en-GB" altLang="fr-FR" b="0" dirty="0" smtClean="0"/>
              <a:t>causes </a:t>
            </a:r>
            <a:r>
              <a:rPr lang="en-GB" altLang="fr-FR" b="0" dirty="0"/>
              <a:t>to </a:t>
            </a:r>
            <a:r>
              <a:rPr lang="en-GB" altLang="fr-FR" b="0" dirty="0" smtClean="0"/>
              <a:t>effects</a:t>
            </a:r>
            <a:endParaRPr lang="en-GB" altLang="fr-FR" b="0" dirty="0"/>
          </a:p>
          <a:p>
            <a:pPr marL="355600" indent="-355600" algn="just">
              <a:lnSpc>
                <a:spcPct val="100000"/>
              </a:lnSpc>
              <a:spcBef>
                <a:spcPts val="900"/>
              </a:spcBef>
              <a:buFont typeface="Trebuchet MS" charset="0"/>
              <a:buAutoNum type="arabicPeriod"/>
            </a:pPr>
            <a:r>
              <a:rPr lang="en-GB" altLang="fr-FR" dirty="0"/>
              <a:t>Identify who’s affected by each problem </a:t>
            </a:r>
            <a:r>
              <a:rPr lang="en-GB" altLang="fr-FR" b="0" dirty="0"/>
              <a:t>– write on pink cards and stick next to each related problem</a:t>
            </a:r>
          </a:p>
          <a:p>
            <a:pPr lvl="1" indent="0" algn="just">
              <a:lnSpc>
                <a:spcPct val="110000"/>
              </a:lnSpc>
              <a:buNone/>
              <a:defRPr/>
            </a:pPr>
            <a:endParaRPr lang="en-GB" altLang="fr-FR" sz="2400" dirty="0">
              <a:latin typeface="Century Gothic" pitchFamily="34" charset="0"/>
            </a:endParaRPr>
          </a:p>
          <a:p>
            <a:pPr marL="1257300" lvl="1" indent="-342900" algn="just">
              <a:lnSpc>
                <a:spcPct val="110000"/>
              </a:lnSpc>
              <a:buFont typeface="Wingdings" charset="2"/>
              <a:buChar char="v"/>
              <a:defRPr/>
            </a:pPr>
            <a:r>
              <a:rPr lang="en-GB" altLang="fr-FR" sz="2400" dirty="0">
                <a:latin typeface="Century Gothic" pitchFamily="34" charset="0"/>
              </a:rPr>
              <a:t>Think about existing </a:t>
            </a:r>
            <a:r>
              <a:rPr lang="en-GB" altLang="fr-FR" sz="2400" dirty="0" smtClean="0">
                <a:latin typeface="Century Gothic" pitchFamily="34" charset="0"/>
              </a:rPr>
              <a:t>problems</a:t>
            </a:r>
            <a:r>
              <a:rPr lang="en-GB" altLang="fr-FR" sz="2400" dirty="0">
                <a:latin typeface="Century Gothic" pitchFamily="34" charset="0"/>
              </a:rPr>
              <a:t>, not future or imagined </a:t>
            </a:r>
            <a:r>
              <a:rPr lang="en-GB" altLang="fr-FR" sz="2400" dirty="0" smtClean="0">
                <a:latin typeface="Century Gothic" pitchFamily="34" charset="0"/>
              </a:rPr>
              <a:t>ones!</a:t>
            </a:r>
            <a:endParaRPr lang="en-GB" altLang="fr-FR" sz="2400" dirty="0">
              <a:latin typeface="Century Gothic" pitchFamily="34" charset="0"/>
            </a:endParaRPr>
          </a:p>
          <a:p>
            <a:pPr marL="1257300" lvl="1" indent="-342900" algn="just">
              <a:lnSpc>
                <a:spcPct val="110000"/>
              </a:lnSpc>
              <a:buFont typeface="Wingdings" charset="2"/>
              <a:buChar char="v"/>
              <a:defRPr/>
            </a:pPr>
            <a:r>
              <a:rPr lang="en-GB" altLang="fr-FR" sz="2400" dirty="0">
                <a:latin typeface="Century Gothic" pitchFamily="34" charset="0"/>
              </a:rPr>
              <a:t>The position of the problem in the hierarchy does not indicate its </a:t>
            </a:r>
            <a:r>
              <a:rPr lang="en-GB" altLang="fr-FR" sz="2400" dirty="0" smtClean="0">
                <a:latin typeface="Century Gothic" pitchFamily="34" charset="0"/>
              </a:rPr>
              <a:t>importance!</a:t>
            </a:r>
            <a:endParaRPr lang="en-GB" altLang="fr-FR" sz="2400" dirty="0">
              <a:latin typeface="Century Gothic" pitchFamily="34" charset="0"/>
            </a:endParaRPr>
          </a:p>
          <a:p>
            <a:pPr marL="1257300" lvl="1" indent="-342900" algn="just">
              <a:lnSpc>
                <a:spcPct val="110000"/>
              </a:lnSpc>
              <a:buFont typeface="Wingdings" charset="2"/>
              <a:buChar char="v"/>
              <a:defRPr/>
            </a:pPr>
            <a:r>
              <a:rPr lang="en-GB" altLang="fr-FR" sz="2400" dirty="0">
                <a:latin typeface="Century Gothic" pitchFamily="34" charset="0"/>
              </a:rPr>
              <a:t>A problem is not the absence of a solution, but a negative </a:t>
            </a:r>
            <a:r>
              <a:rPr lang="en-GB" altLang="fr-FR" sz="2400" dirty="0" smtClean="0">
                <a:latin typeface="Century Gothic" pitchFamily="34" charset="0"/>
              </a:rPr>
              <a:t>situation (e.g. “crops are infested with pests” is a problem, “no pesticides are available” is not)!</a:t>
            </a:r>
            <a:endParaRPr lang="en-US" sz="2400" noProof="1">
              <a:latin typeface="Century Gothic" pitchFamily="34" charset="0"/>
            </a:endParaRPr>
          </a:p>
          <a:p>
            <a:pPr marL="1257300" lvl="1" indent="-342900" algn="just">
              <a:buFont typeface="Wingdings" charset="2"/>
              <a:buChar char="v"/>
              <a:defRPr/>
            </a:pPr>
            <a:endParaRPr lang="fr-FR" sz="2400" noProof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 analysis – Work group per priority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155032"/>
            <a:ext cx="9637295" cy="4860757"/>
          </a:xfrm>
        </p:spPr>
        <p:txBody>
          <a:bodyPr>
            <a:normAutofit/>
          </a:bodyPr>
          <a:lstStyle/>
          <a:p>
            <a:pPr lvl="1" indent="0" algn="just">
              <a:buNone/>
              <a:defRPr/>
            </a:pPr>
            <a:endParaRPr lang="en-US" b="1" noProof="1"/>
          </a:p>
          <a:p>
            <a:pPr marL="450850" indent="-45085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sz="2000" dirty="0"/>
              <a:t>Reformulate all negative situations of the problems analysis into positive situations</a:t>
            </a:r>
            <a:r>
              <a:rPr lang="en-GB" sz="2000" b="0" dirty="0"/>
              <a:t> that are desirable and realistically achievable – write on </a:t>
            </a:r>
            <a:r>
              <a:rPr lang="en-GB" sz="2000" b="0" dirty="0" smtClean="0"/>
              <a:t>green cards</a:t>
            </a:r>
            <a:endParaRPr lang="en-GB" sz="2000" b="0" dirty="0"/>
          </a:p>
          <a:p>
            <a:pPr marL="450850" indent="-45085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sz="2000" dirty="0"/>
              <a:t>Organise on the flipchart paper </a:t>
            </a:r>
            <a:r>
              <a:rPr lang="en-GB" sz="2000" b="0" dirty="0"/>
              <a:t>accordingly at the same line as appropriate problem</a:t>
            </a:r>
            <a:r>
              <a:rPr lang="en-GB" sz="2000" dirty="0"/>
              <a:t> </a:t>
            </a:r>
          </a:p>
          <a:p>
            <a:pPr marL="450850" indent="-45085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sz="2000" dirty="0"/>
              <a:t>Check the </a:t>
            </a:r>
            <a:r>
              <a:rPr lang="en-GB" sz="2000" dirty="0">
                <a:solidFill>
                  <a:srgbClr val="000090"/>
                </a:solidFill>
              </a:rPr>
              <a:t>means-ends </a:t>
            </a:r>
            <a:r>
              <a:rPr lang="en-GB" sz="2000" dirty="0"/>
              <a:t>relationships to ensure validity and completeness of the </a:t>
            </a:r>
            <a:r>
              <a:rPr lang="en-GB" sz="2000" dirty="0" smtClean="0"/>
              <a:t>hierarchy: </a:t>
            </a:r>
            <a:r>
              <a:rPr lang="en-GB" sz="2000" b="0" dirty="0" smtClean="0"/>
              <a:t>if necessary revise statements, add </a:t>
            </a:r>
            <a:r>
              <a:rPr lang="en-GB" sz="2000" b="0" dirty="0"/>
              <a:t>new objectives </a:t>
            </a:r>
            <a:r>
              <a:rPr lang="en-GB" sz="2000" b="0" dirty="0" smtClean="0"/>
              <a:t>(means) if relevant to </a:t>
            </a:r>
            <a:r>
              <a:rPr lang="en-GB" sz="2000" b="0" dirty="0"/>
              <a:t>achieve the objective at the next higher </a:t>
            </a:r>
            <a:r>
              <a:rPr lang="en-GB" sz="2000" b="0" dirty="0" smtClean="0"/>
              <a:t>level, delete </a:t>
            </a:r>
            <a:r>
              <a:rPr lang="en-GB" sz="2000" b="0" dirty="0"/>
              <a:t>objectives which do not seem suitable or necessary </a:t>
            </a:r>
          </a:p>
          <a:p>
            <a:pPr marL="450850" lvl="1" indent="-45085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4"/>
              <a:defRPr/>
            </a:pPr>
            <a:r>
              <a:rPr lang="en-GB" b="1" dirty="0">
                <a:cs typeface="ＭＳ Ｐゴシック" charset="0"/>
              </a:rPr>
              <a:t>Assess impact on stakeholders </a:t>
            </a:r>
            <a:r>
              <a:rPr lang="en-GB" dirty="0">
                <a:cs typeface="ＭＳ Ｐゴシック" charset="0"/>
              </a:rPr>
              <a:t>(positive-negative, </a:t>
            </a:r>
            <a:r>
              <a:rPr lang="en-GB" dirty="0" smtClean="0">
                <a:cs typeface="ＭＳ Ｐゴシック" charset="0"/>
              </a:rPr>
              <a:t>involvement </a:t>
            </a:r>
            <a:r>
              <a:rPr lang="en-GB" dirty="0">
                <a:cs typeface="ＭＳ Ｐゴシック" charset="0"/>
              </a:rPr>
              <a:t>realistic?) - write on </a:t>
            </a:r>
            <a:r>
              <a:rPr lang="en-GB" dirty="0" smtClean="0">
                <a:cs typeface="ＭＳ Ｐゴシック" charset="0"/>
              </a:rPr>
              <a:t>pink cards and stick </a:t>
            </a:r>
            <a:r>
              <a:rPr lang="en-GB" dirty="0">
                <a:cs typeface="ＭＳ Ｐゴシック" charset="0"/>
              </a:rPr>
              <a:t>next to the related objective</a:t>
            </a:r>
          </a:p>
          <a:p>
            <a:pPr marL="450850" lvl="1" indent="-45085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4"/>
              <a:defRPr/>
            </a:pPr>
            <a:r>
              <a:rPr lang="en-GB" b="1" dirty="0">
                <a:cs typeface="ＭＳ Ｐゴシック" charset="0"/>
              </a:rPr>
              <a:t>Check complementarities</a:t>
            </a:r>
            <a:r>
              <a:rPr lang="en-GB" dirty="0" smtClean="0">
                <a:cs typeface="ＭＳ Ｐゴシック" charset="0"/>
              </a:rPr>
              <a:t> with other relevant initiatives in the same field (e.g. national/regional policies, other EU funded programmes</a:t>
            </a:r>
            <a:r>
              <a:rPr lang="is-IS" dirty="0" smtClean="0">
                <a:cs typeface="ＭＳ Ｐゴシック" charset="0"/>
              </a:rPr>
              <a:t>…) – write on blue cards and stick next to the related objective</a:t>
            </a:r>
            <a:endParaRPr lang="en-GB" dirty="0">
              <a:cs typeface="ＭＳ Ｐゴシック" charset="0"/>
            </a:endParaRPr>
          </a:p>
          <a:p>
            <a:pPr marL="1257300" lvl="1" indent="-342900" algn="just">
              <a:buFont typeface="Wingdings" charset="2"/>
              <a:buChar char="v"/>
              <a:defRPr/>
            </a:pPr>
            <a:endParaRPr lang="fr-FR" sz="2400" noProof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What do you want to improve?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1" y="1347921"/>
            <a:ext cx="9626600" cy="4824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PROBLEMS?</a:t>
            </a:r>
          </a:p>
          <a:p>
            <a:pPr marL="342900" indent="-342900" algn="just">
              <a:buFont typeface="Wingdings" charset="2"/>
              <a:buChar char="q"/>
            </a:pPr>
            <a:endParaRPr lang="en-US" sz="2000" b="0" dirty="0">
              <a:latin typeface="Century Gothic" pitchFamily="34" charset="0"/>
            </a:endParaRP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</a:pPr>
            <a:r>
              <a:rPr lang="fr-FR" sz="2200" noProof="1">
                <a:latin typeface="Century Gothic" pitchFamily="34" charset="0"/>
              </a:rPr>
              <a:t>Problem analysis is the </a:t>
            </a:r>
            <a:r>
              <a:rPr lang="en-US" sz="2200" b="1" noProof="1">
                <a:latin typeface="Century Gothic" pitchFamily="34" charset="0"/>
              </a:rPr>
              <a:t>initial</a:t>
            </a:r>
            <a:r>
              <a:rPr lang="fr-FR" sz="2200" b="1" noProof="1">
                <a:latin typeface="Century Gothic" pitchFamily="34" charset="0"/>
              </a:rPr>
              <a:t> stage of project identification</a:t>
            </a:r>
            <a:r>
              <a:rPr lang="pl-PL" sz="2200" noProof="1">
                <a:latin typeface="Century Gothic" pitchFamily="34" charset="0"/>
              </a:rPr>
              <a:t>: y</a:t>
            </a:r>
            <a:r>
              <a:rPr lang="fr-FR" sz="2200" noProof="1">
                <a:latin typeface="Century Gothic" pitchFamily="34" charset="0"/>
              </a:rPr>
              <a:t>our project will adress a common </a:t>
            </a:r>
            <a:r>
              <a:rPr lang="fr-FR" sz="2200" noProof="1" smtClean="0">
                <a:latin typeface="Century Gothic" pitchFamily="34" charset="0"/>
              </a:rPr>
              <a:t>problem (e.g. cross-border pollution) or a missed opportunity (e.g. limited access to external markets), </a:t>
            </a:r>
            <a:r>
              <a:rPr lang="fr-FR" sz="2200" noProof="1">
                <a:latin typeface="Century Gothic" pitchFamily="34" charset="0"/>
              </a:rPr>
              <a:t>the situation should be improved at the end of the project as compared to </a:t>
            </a:r>
            <a:r>
              <a:rPr lang="fr-FR" sz="2200" noProof="1" smtClean="0">
                <a:latin typeface="Century Gothic" pitchFamily="34" charset="0"/>
              </a:rPr>
              <a:t>before!</a:t>
            </a: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</a:pPr>
            <a:r>
              <a:rPr lang="fr-FR" sz="2200" noProof="1" smtClean="0">
                <a:latin typeface="Century Gothic" pitchFamily="34" charset="0"/>
              </a:rPr>
              <a:t>Check that the problem has a </a:t>
            </a:r>
            <a:r>
              <a:rPr lang="fr-FR" sz="2200" b="1" noProof="1" smtClean="0">
                <a:latin typeface="Century Gothic" pitchFamily="34" charset="0"/>
              </a:rPr>
              <a:t>cross-border dimension related to the programme priorities!</a:t>
            </a:r>
            <a:endParaRPr lang="fr-FR" sz="2200" noProof="1">
              <a:latin typeface="Century Gothic" pitchFamily="34" charset="0"/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fr-FR" sz="2200" b="0" noProof="1">
                <a:latin typeface="Century Gothic" pitchFamily="34" charset="0"/>
              </a:rPr>
              <a:t>It is not enough to state there is a problem, you should </a:t>
            </a:r>
            <a:r>
              <a:rPr lang="fr-FR" sz="2200" noProof="1" smtClean="0"/>
              <a:t>analyse its causes and related effects</a:t>
            </a:r>
          </a:p>
          <a:p>
            <a:pPr marL="1257300" lvl="1" indent="-342900" algn="just">
              <a:buFont typeface="Wingdings" charset="2"/>
              <a:buChar char="v"/>
            </a:pPr>
            <a:r>
              <a:rPr lang="fr-FR" sz="2200" noProof="1">
                <a:latin typeface="Century Gothic" pitchFamily="34" charset="0"/>
              </a:rPr>
              <a:t>Describe first the negative situation and do not start straight away finding the solution to the problem, there are usually several ways to solve a problem!</a:t>
            </a:r>
          </a:p>
          <a:p>
            <a:pPr marL="1257300" lvl="1" indent="-342900" algn="just">
              <a:buFont typeface="Wingdings" charset="2"/>
              <a:buChar char="v"/>
            </a:pPr>
            <a:r>
              <a:rPr lang="fr-FR" sz="2200" noProof="1">
                <a:latin typeface="Century Gothic" pitchFamily="34" charset="0"/>
              </a:rPr>
              <a:t>You need to get an overview of all causes of the problem, though you will only target some of them in your project </a:t>
            </a:r>
            <a:r>
              <a:rPr lang="fr-FR" sz="2200" noProof="1" smtClean="0"/>
              <a:t>(other may need to be included in project external risks and assumptions)</a:t>
            </a:r>
            <a:endParaRPr lang="fr-FR" sz="2200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Problem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Problem analysis: building the problem “tree” </a:t>
            </a:r>
            <a:endParaRPr lang="en-GB" dirty="0"/>
          </a:p>
        </p:txBody>
      </p:sp>
      <p:sp>
        <p:nvSpPr>
          <p:cNvPr id="7" name="Freccia a destra 19"/>
          <p:cNvSpPr/>
          <p:nvPr/>
        </p:nvSpPr>
        <p:spPr>
          <a:xfrm rot="16200000">
            <a:off x="8201463" y="3164821"/>
            <a:ext cx="2959099" cy="6785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71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15"/>
          <p:cNvSpPr/>
          <p:nvPr/>
        </p:nvSpPr>
        <p:spPr>
          <a:xfrm>
            <a:off x="8795623" y="5167744"/>
            <a:ext cx="1821577" cy="445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400" b="1" dirty="0" smtClean="0">
                <a:solidFill>
                  <a:srgbClr val="07146F"/>
                </a:solidFill>
                <a:latin typeface="Century Gothic" pitchFamily="34" charset="0"/>
              </a:rPr>
              <a:t>CAUSES</a:t>
            </a:r>
            <a:endParaRPr lang="it-IT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Ovale 15"/>
          <p:cNvSpPr/>
          <p:nvPr/>
        </p:nvSpPr>
        <p:spPr>
          <a:xfrm>
            <a:off x="8770224" y="1395396"/>
            <a:ext cx="1821577" cy="445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400" b="1" dirty="0" smtClean="0">
                <a:solidFill>
                  <a:srgbClr val="07146F"/>
                </a:solidFill>
                <a:latin typeface="Century Gothic" pitchFamily="34" charset="0"/>
              </a:rPr>
              <a:t>EFFECTS</a:t>
            </a:r>
            <a:endParaRPr lang="it-IT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055688"/>
            <a:ext cx="7531100" cy="5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Who’s affected by the negative situation?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75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Stakeholder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0536"/>
            <a:ext cx="9614648" cy="4517985"/>
          </a:xfrm>
        </p:spPr>
        <p:txBody>
          <a:bodyPr>
            <a:normAutofit/>
          </a:bodyPr>
          <a:lstStyle/>
          <a:p>
            <a:r>
              <a:rPr lang="en-GB" dirty="0" smtClean="0"/>
              <a:t>WHOSE PROBLEM IS IT?</a:t>
            </a:r>
          </a:p>
          <a:p>
            <a:endParaRPr lang="en-GB" sz="2000" dirty="0" smtClean="0"/>
          </a:p>
          <a:p>
            <a:pPr marL="342900" indent="-342900" algn="just">
              <a:buFont typeface="Wingdings" charset="2"/>
              <a:buChar char="q"/>
              <a:defRPr/>
            </a:pPr>
            <a:r>
              <a:rPr lang="en-GB" sz="2000" noProof="1" smtClean="0">
                <a:latin typeface="Century Gothic" pitchFamily="34" charset="0"/>
              </a:rPr>
              <a:t>Analyse who’s affected </a:t>
            </a:r>
            <a:r>
              <a:rPr lang="en-GB" sz="2000" b="0" noProof="1" smtClean="0">
                <a:latin typeface="Century Gothic" pitchFamily="34" charset="0"/>
              </a:rPr>
              <a:t>- </a:t>
            </a:r>
            <a:r>
              <a:rPr lang="en-GB" sz="2000" b="0" dirty="0" smtClean="0">
                <a:latin typeface="Century Gothic" pitchFamily="34" charset="0"/>
              </a:rPr>
              <a:t>directly </a:t>
            </a:r>
            <a:r>
              <a:rPr lang="en-GB" sz="2000" b="0" dirty="0">
                <a:latin typeface="Century Gothic" pitchFamily="34" charset="0"/>
              </a:rPr>
              <a:t>or indirectly </a:t>
            </a:r>
            <a:r>
              <a:rPr lang="en-GB" sz="2000" b="0" dirty="0" smtClean="0">
                <a:latin typeface="Century Gothic" pitchFamily="34" charset="0"/>
              </a:rPr>
              <a:t>– by </a:t>
            </a:r>
            <a:r>
              <a:rPr lang="en-GB" sz="2000" b="0" dirty="0">
                <a:latin typeface="Century Gothic" pitchFamily="34" charset="0"/>
              </a:rPr>
              <a:t>the problem or have an interest in </a:t>
            </a:r>
            <a:r>
              <a:rPr lang="en-GB" sz="2000" b="0" dirty="0" smtClean="0">
                <a:latin typeface="Century Gothic" pitchFamily="34" charset="0"/>
              </a:rPr>
              <a:t>it</a:t>
            </a:r>
            <a:r>
              <a:rPr lang="en-GB" sz="2000" noProof="1">
                <a:latin typeface="Century Gothic" pitchFamily="34" charset="0"/>
              </a:rPr>
              <a:t>:</a:t>
            </a:r>
            <a:r>
              <a:rPr lang="en-GB" sz="2000" noProof="1" smtClean="0">
                <a:latin typeface="Century Gothic" pitchFamily="34" charset="0"/>
              </a:rPr>
              <a:t> </a:t>
            </a:r>
            <a:r>
              <a:rPr lang="en-GB" sz="2000" b="0" dirty="0" smtClean="0">
                <a:latin typeface="Century Gothic" pitchFamily="34" charset="0"/>
              </a:rPr>
              <a:t>individuals, groups of people, institutions or firms (local authorities, environment agency, farmers…) </a:t>
            </a:r>
            <a:r>
              <a:rPr lang="en-GB" sz="2000" dirty="0" smtClean="0">
                <a:latin typeface="Century Gothic" pitchFamily="34" charset="0"/>
              </a:rPr>
              <a:t>= stakeholders</a:t>
            </a: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US" b="1" dirty="0"/>
              <a:t>Check cross-border dimension</a:t>
            </a:r>
            <a:r>
              <a:rPr lang="en-US" dirty="0"/>
              <a:t>: are there stakeholders </a:t>
            </a:r>
            <a:r>
              <a:rPr lang="en-US" dirty="0" smtClean="0"/>
              <a:t>in several countries of the Black Sea Basin?</a:t>
            </a:r>
            <a:endParaRPr lang="en-GB" sz="2000" dirty="0" smtClean="0">
              <a:latin typeface="Century Gothic" pitchFamily="34" charset="0"/>
            </a:endParaRP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</a:pPr>
            <a:r>
              <a:rPr lang="en-GB" b="1" noProof="1" smtClean="0"/>
              <a:t>Analyse the impact of the </a:t>
            </a:r>
            <a:r>
              <a:rPr lang="en-US" b="1" noProof="1" smtClean="0"/>
              <a:t>problem </a:t>
            </a:r>
            <a:r>
              <a:rPr lang="en-US" b="1" noProof="1"/>
              <a:t>on various stakeholders: </a:t>
            </a:r>
            <a:r>
              <a:rPr lang="en-US" noProof="1"/>
              <a:t>different</a:t>
            </a:r>
            <a:r>
              <a:rPr lang="en-US" dirty="0"/>
              <a:t> groups have different concerns, capacities and interests (sometimes conflicting) - these need to be understood and recognized in the process of problem </a:t>
            </a:r>
            <a:r>
              <a:rPr lang="en-US" dirty="0" smtClean="0"/>
              <a:t>identification </a:t>
            </a: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</a:pPr>
            <a:r>
              <a:rPr lang="en-US" b="1" noProof="1" smtClean="0"/>
              <a:t>Consult </a:t>
            </a:r>
            <a:r>
              <a:rPr lang="en-US" b="1" noProof="1"/>
              <a:t>stakeholders </a:t>
            </a:r>
            <a:r>
              <a:rPr lang="en-US" noProof="1"/>
              <a:t>from the beginning and throughout project design!</a:t>
            </a:r>
            <a:endParaRPr lang="pl-PL" sz="1400" dirty="0">
              <a:solidFill>
                <a:srgbClr val="336699"/>
              </a:solidFill>
            </a:endParaRP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What could be the improved situation?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OBJECTIVES?</a:t>
            </a:r>
            <a:endParaRPr lang="en-US" dirty="0"/>
          </a:p>
          <a:p>
            <a:endParaRPr lang="en-US" dirty="0"/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US" noProof="1"/>
              <a:t>N</a:t>
            </a:r>
            <a:r>
              <a:rPr lang="en-US" noProof="1" smtClean="0"/>
              <a:t>egative </a:t>
            </a:r>
            <a:r>
              <a:rPr lang="en-US" noProof="1"/>
              <a:t>situations of the problem tree </a:t>
            </a:r>
            <a:r>
              <a:rPr lang="en-US" b="1" noProof="1"/>
              <a:t>converted into positive </a:t>
            </a:r>
            <a:r>
              <a:rPr lang="en-US" b="1" noProof="1" smtClean="0"/>
              <a:t>achievements = objectives </a:t>
            </a:r>
          </a:p>
          <a:p>
            <a:pPr marL="342900" lvl="1" indent="-342900" algn="just"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US" b="1" noProof="1" smtClean="0"/>
              <a:t>Methodological </a:t>
            </a:r>
            <a:r>
              <a:rPr lang="en-US" b="1" noProof="1"/>
              <a:t>approach </a:t>
            </a:r>
            <a:r>
              <a:rPr lang="en-US" noProof="1"/>
              <a:t>to:</a:t>
            </a:r>
          </a:p>
          <a:p>
            <a:pPr marL="1257300" lvl="1" indent="-342900" algn="just">
              <a:buFont typeface="Wingdings" charset="2"/>
              <a:buChar char="v"/>
              <a:defRPr/>
            </a:pPr>
            <a:r>
              <a:rPr lang="fr-FR" noProof="1">
                <a:latin typeface="Century Gothic" pitchFamily="34" charset="0"/>
              </a:rPr>
              <a:t>Get an overview of the </a:t>
            </a:r>
            <a:r>
              <a:rPr lang="en-US" noProof="1">
                <a:latin typeface="Century Gothic" pitchFamily="34" charset="0"/>
              </a:rPr>
              <a:t>desired future situation (when all problems are remedied) </a:t>
            </a:r>
          </a:p>
          <a:p>
            <a:pPr marL="1257300" lvl="1" indent="-342900" algn="just">
              <a:buFont typeface="Wingdings" charset="2"/>
              <a:buChar char="v"/>
              <a:defRPr/>
            </a:pPr>
            <a:r>
              <a:rPr lang="en-US" noProof="1">
                <a:latin typeface="Century Gothic" pitchFamily="34" charset="0"/>
              </a:rPr>
              <a:t>Illustrate means-ends relationship</a:t>
            </a:r>
          </a:p>
          <a:p>
            <a:pPr marL="1257300" lvl="1" indent="-342900" algn="just">
              <a:buFont typeface="Wingdings" charset="2"/>
              <a:buChar char="v"/>
              <a:defRPr/>
            </a:pPr>
            <a:r>
              <a:rPr lang="en-US" noProof="1">
                <a:latin typeface="Century Gothic" pitchFamily="34" charset="0"/>
              </a:rPr>
              <a:t>Keep the analysis of potential objectives clearly based on adressing a range of identified priority </a:t>
            </a:r>
            <a:r>
              <a:rPr lang="en-US" noProof="1" smtClean="0">
                <a:latin typeface="Century Gothic" pitchFamily="34" charset="0"/>
              </a:rPr>
              <a:t>problems</a:t>
            </a:r>
          </a:p>
          <a:p>
            <a:pPr marL="1257300" lvl="1" indent="-342900" algn="just">
              <a:buFont typeface="Wingdings" charset="2"/>
              <a:buChar char="v"/>
              <a:defRPr/>
            </a:pPr>
            <a:r>
              <a:rPr lang="en-US" noProof="1" smtClean="0">
                <a:latin typeface="Century Gothic" pitchFamily="34" charset="0"/>
              </a:rPr>
              <a:t>Provides the basis for the project strategy analysis!</a:t>
            </a:r>
            <a:endParaRPr lang="en-US" noProof="1">
              <a:latin typeface="Century Gothic" pitchFamily="34" charset="0"/>
            </a:endParaRPr>
          </a:p>
          <a:p>
            <a:pPr marL="1257300" lvl="1" indent="-342900" algn="just">
              <a:buFont typeface="Wingdings" charset="2"/>
              <a:buChar char="v"/>
              <a:defRPr/>
            </a:pPr>
            <a:endParaRPr lang="fr-FR" noProof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Objective analysis: building the “objective tree”</a:t>
            </a:r>
            <a:endParaRPr lang="en-GB" dirty="0"/>
          </a:p>
        </p:txBody>
      </p:sp>
      <p:sp>
        <p:nvSpPr>
          <p:cNvPr id="7" name="Freccia a destra 19"/>
          <p:cNvSpPr/>
          <p:nvPr/>
        </p:nvSpPr>
        <p:spPr>
          <a:xfrm rot="16200000">
            <a:off x="8183287" y="3164821"/>
            <a:ext cx="2959099" cy="6785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71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15"/>
          <p:cNvSpPr/>
          <p:nvPr/>
        </p:nvSpPr>
        <p:spPr>
          <a:xfrm>
            <a:off x="8782923" y="5167744"/>
            <a:ext cx="1821577" cy="445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400" b="1" dirty="0" smtClean="0">
                <a:solidFill>
                  <a:srgbClr val="07146F"/>
                </a:solidFill>
                <a:latin typeface="Century Gothic" pitchFamily="34" charset="0"/>
              </a:rPr>
              <a:t>MEANS</a:t>
            </a:r>
            <a:endParaRPr lang="it-IT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Ovale 15"/>
          <p:cNvSpPr/>
          <p:nvPr/>
        </p:nvSpPr>
        <p:spPr>
          <a:xfrm>
            <a:off x="8758674" y="1395394"/>
            <a:ext cx="1821577" cy="4450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400" b="1" dirty="0" smtClean="0">
                <a:solidFill>
                  <a:srgbClr val="07146F"/>
                </a:solidFill>
                <a:latin typeface="Century Gothic" pitchFamily="34" charset="0"/>
              </a:rPr>
              <a:t>ENDS</a:t>
            </a:r>
            <a:endParaRPr lang="it-IT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8550"/>
            <a:ext cx="7867650" cy="53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856</Words>
  <Application>Microsoft Office PowerPoint</Application>
  <PresentationFormat>Widescreen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Century Gothic</vt:lpstr>
      <vt:lpstr>Palatino Linotype</vt:lpstr>
      <vt:lpstr>Times New Roman</vt:lpstr>
      <vt:lpstr>Trebuchet MS</vt:lpstr>
      <vt:lpstr>Wingdings</vt:lpstr>
      <vt:lpstr>Office Theme</vt:lpstr>
      <vt:lpstr>Developing CBC project ideas</vt:lpstr>
      <vt:lpstr>What do you want to improve?</vt:lpstr>
      <vt:lpstr>PowerPoint Presentation</vt:lpstr>
      <vt:lpstr>PowerPoint Presentation</vt:lpstr>
      <vt:lpstr>Who’s affected by the negative situation?</vt:lpstr>
      <vt:lpstr>PowerPoint Presentation</vt:lpstr>
      <vt:lpstr>What could be the improved situation?</vt:lpstr>
      <vt:lpstr>PowerPoint Presentation</vt:lpstr>
      <vt:lpstr>PowerPoint Presentation</vt:lpstr>
      <vt:lpstr>What change can you bring under ENI CBC?</vt:lpstr>
      <vt:lpstr>PowerPoint Presentation</vt:lpstr>
      <vt:lpstr>Who’s affected by the desired change or can contribute to it?</vt:lpstr>
      <vt:lpstr>PowerPoint Presentation</vt:lpstr>
      <vt:lpstr>Let’s practice on problem and objective analysis for the Black Sea Basin Programme priorities!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Eugenia Stanciu</cp:lastModifiedBy>
  <cp:revision>192</cp:revision>
  <dcterms:created xsi:type="dcterms:W3CDTF">2016-05-03T14:42:57Z</dcterms:created>
  <dcterms:modified xsi:type="dcterms:W3CDTF">2016-11-29T06:45:49Z</dcterms:modified>
</cp:coreProperties>
</file>