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1" r:id="rId2"/>
  </p:sldMasterIdLst>
  <p:notesMasterIdLst>
    <p:notesMasterId r:id="rId19"/>
  </p:notesMasterIdLst>
  <p:sldIdLst>
    <p:sldId id="617" r:id="rId3"/>
    <p:sldId id="619" r:id="rId4"/>
    <p:sldId id="618" r:id="rId5"/>
    <p:sldId id="655" r:id="rId6"/>
    <p:sldId id="712" r:id="rId7"/>
    <p:sldId id="717" r:id="rId8"/>
    <p:sldId id="715" r:id="rId9"/>
    <p:sldId id="716" r:id="rId10"/>
    <p:sldId id="706" r:id="rId11"/>
    <p:sldId id="699" r:id="rId12"/>
    <p:sldId id="707" r:id="rId13"/>
    <p:sldId id="703" r:id="rId14"/>
    <p:sldId id="704" r:id="rId15"/>
    <p:sldId id="714" r:id="rId16"/>
    <p:sldId id="708" r:id="rId17"/>
    <p:sldId id="711" r:id="rId18"/>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99B37F-2903-4027-B5FA-60670DB4ECD2}">
          <p14:sldIdLst>
            <p14:sldId id="617"/>
            <p14:sldId id="619"/>
            <p14:sldId id="618"/>
            <p14:sldId id="655"/>
            <p14:sldId id="712"/>
            <p14:sldId id="717"/>
            <p14:sldId id="715"/>
            <p14:sldId id="716"/>
            <p14:sldId id="706"/>
            <p14:sldId id="699"/>
            <p14:sldId id="707"/>
            <p14:sldId id="703"/>
            <p14:sldId id="704"/>
            <p14:sldId id="714"/>
            <p14:sldId id="708"/>
            <p14:sldId id="7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Stanciu" initials="ES" lastIdx="1" clrIdx="0">
    <p:extLst>
      <p:ext uri="{19B8F6BF-5375-455C-9EA6-DF929625EA0E}">
        <p15:presenceInfo xmlns:p15="http://schemas.microsoft.com/office/powerpoint/2012/main" userId="S-1-5-21-4055720330-3796296415-3512186660-7077" providerId="AD"/>
      </p:ext>
    </p:extLst>
  </p:cmAuthor>
  <p:cmAuthor id="2" name="Mihaela Cristina" initials="MC" lastIdx="2" clrIdx="1">
    <p:extLst>
      <p:ext uri="{19B8F6BF-5375-455C-9EA6-DF929625EA0E}">
        <p15:presenceInfo xmlns:p15="http://schemas.microsoft.com/office/powerpoint/2012/main" userId="S-1-5-21-4055720330-3796296415-3512186660-7078" providerId="AD"/>
      </p:ext>
    </p:extLst>
  </p:cmAuthor>
  <p:cmAuthor id="3" name="MN" initials="M" lastIdx="1" clrIdx="2">
    <p:extLst>
      <p:ext uri="{19B8F6BF-5375-455C-9EA6-DF929625EA0E}">
        <p15:presenceInfo xmlns:p15="http://schemas.microsoft.com/office/powerpoint/2012/main" userId="M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8"/>
    <a:srgbClr val="52CBBE"/>
    <a:srgbClr val="FD6379"/>
    <a:srgbClr val="FFFFFF"/>
    <a:srgbClr val="003399"/>
    <a:srgbClr val="F3E8FE"/>
    <a:srgbClr val="14F43F"/>
    <a:srgbClr val="B9B9B9"/>
    <a:srgbClr val="FF7C80"/>
    <a:srgbClr val="E0C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9865" autoAdjust="0"/>
  </p:normalViewPr>
  <p:slideViewPr>
    <p:cSldViewPr snapToGrid="0">
      <p:cViewPr varScale="1">
        <p:scale>
          <a:sx n="106" d="100"/>
          <a:sy n="106" d="100"/>
        </p:scale>
        <p:origin x="19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8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3595" cy="497976"/>
          </a:xfrm>
          <a:prstGeom prst="rect">
            <a:avLst/>
          </a:prstGeom>
        </p:spPr>
        <p:txBody>
          <a:bodyPr vert="horz" lIns="91659" tIns="45829" rIns="91659" bIns="45829" rtlCol="0"/>
          <a:lstStyle>
            <a:lvl1pPr algn="l">
              <a:defRPr sz="1200"/>
            </a:lvl1pPr>
          </a:lstStyle>
          <a:p>
            <a:endParaRPr lang="en-US"/>
          </a:p>
        </p:txBody>
      </p:sp>
      <p:sp>
        <p:nvSpPr>
          <p:cNvPr id="3" name="Date Placeholder 2"/>
          <p:cNvSpPr>
            <a:spLocks noGrp="1"/>
          </p:cNvSpPr>
          <p:nvPr>
            <p:ph type="dt" idx="1"/>
          </p:nvPr>
        </p:nvSpPr>
        <p:spPr>
          <a:xfrm>
            <a:off x="3847746" y="2"/>
            <a:ext cx="2943595" cy="497976"/>
          </a:xfrm>
          <a:prstGeom prst="rect">
            <a:avLst/>
          </a:prstGeom>
        </p:spPr>
        <p:txBody>
          <a:bodyPr vert="horz" lIns="91659" tIns="45829" rIns="91659" bIns="45829" rtlCol="0"/>
          <a:lstStyle>
            <a:lvl1pPr algn="r">
              <a:defRPr sz="1200"/>
            </a:lvl1pPr>
          </a:lstStyle>
          <a:p>
            <a:fld id="{697756A7-813C-41A7-B9B7-C46617AE16EA}" type="datetimeFigureOut">
              <a:rPr lang="en-US" smtClean="0"/>
              <a:t>3/24/2025</a:t>
            </a:fld>
            <a:endParaRPr lang="en-US"/>
          </a:p>
        </p:txBody>
      </p:sp>
      <p:sp>
        <p:nvSpPr>
          <p:cNvPr id="4" name="Slide Image Placeholder 3"/>
          <p:cNvSpPr>
            <a:spLocks noGrp="1" noRot="1" noChangeAspect="1"/>
          </p:cNvSpPr>
          <p:nvPr>
            <p:ph type="sldImg" idx="2"/>
          </p:nvPr>
        </p:nvSpPr>
        <p:spPr>
          <a:xfrm>
            <a:off x="419100" y="1239838"/>
            <a:ext cx="5954713" cy="3349625"/>
          </a:xfrm>
          <a:prstGeom prst="rect">
            <a:avLst/>
          </a:prstGeom>
          <a:noFill/>
          <a:ln w="12700">
            <a:solidFill>
              <a:prstClr val="black"/>
            </a:solidFill>
          </a:ln>
        </p:spPr>
        <p:txBody>
          <a:bodyPr vert="horz" lIns="91659" tIns="45829" rIns="91659" bIns="45829" rtlCol="0" anchor="ctr"/>
          <a:lstStyle/>
          <a:p>
            <a:endParaRPr lang="en-US"/>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659" tIns="45829" rIns="91659" bIns="458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7076"/>
            <a:ext cx="2943595" cy="497975"/>
          </a:xfrm>
          <a:prstGeom prst="rect">
            <a:avLst/>
          </a:prstGeom>
        </p:spPr>
        <p:txBody>
          <a:bodyPr vert="horz" lIns="91659" tIns="45829" rIns="91659" bIns="45829" rtlCol="0" anchor="b"/>
          <a:lstStyle>
            <a:lvl1pPr algn="l">
              <a:defRPr sz="1200"/>
            </a:lvl1pPr>
          </a:lstStyle>
          <a:p>
            <a:endParaRPr lang="en-US"/>
          </a:p>
        </p:txBody>
      </p:sp>
      <p:sp>
        <p:nvSpPr>
          <p:cNvPr id="7" name="Slide Number Placeholder 6"/>
          <p:cNvSpPr>
            <a:spLocks noGrp="1"/>
          </p:cNvSpPr>
          <p:nvPr>
            <p:ph type="sldNum" sz="quarter" idx="5"/>
          </p:nvPr>
        </p:nvSpPr>
        <p:spPr>
          <a:xfrm>
            <a:off x="3847746" y="9427076"/>
            <a:ext cx="2943595" cy="497975"/>
          </a:xfrm>
          <a:prstGeom prst="rect">
            <a:avLst/>
          </a:prstGeom>
        </p:spPr>
        <p:txBody>
          <a:bodyPr vert="horz" lIns="91659" tIns="45829" rIns="91659" bIns="45829" rtlCol="0" anchor="b"/>
          <a:lstStyle>
            <a:lvl1pPr algn="r">
              <a:defRPr sz="1200"/>
            </a:lvl1pPr>
          </a:lstStyle>
          <a:p>
            <a:fld id="{FE39E70F-33BD-438F-95ED-349416A70898}" type="slidenum">
              <a:rPr lang="en-US" smtClean="0"/>
              <a:t>‹#›</a:t>
            </a:fld>
            <a:endParaRPr lang="en-US"/>
          </a:p>
        </p:txBody>
      </p:sp>
    </p:spTree>
    <p:extLst>
      <p:ext uri="{BB962C8B-B14F-4D97-AF65-F5344CB8AC3E}">
        <p14:creationId xmlns:p14="http://schemas.microsoft.com/office/powerpoint/2010/main" val="197842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1</a:t>
            </a:fld>
            <a:endParaRPr lang="en-US"/>
          </a:p>
        </p:txBody>
      </p:sp>
    </p:spTree>
    <p:extLst>
      <p:ext uri="{BB962C8B-B14F-4D97-AF65-F5344CB8AC3E}">
        <p14:creationId xmlns:p14="http://schemas.microsoft.com/office/powerpoint/2010/main" val="276845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10</a:t>
            </a:fld>
            <a:endParaRPr lang="en-US"/>
          </a:p>
        </p:txBody>
      </p:sp>
    </p:spTree>
    <p:extLst>
      <p:ext uri="{BB962C8B-B14F-4D97-AF65-F5344CB8AC3E}">
        <p14:creationId xmlns:p14="http://schemas.microsoft.com/office/powerpoint/2010/main" val="1081638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Annex 2 to Guide for Control – Contract between Partner and Controller for management verification</a:t>
            </a:r>
          </a:p>
          <a:p>
            <a:r>
              <a:rPr lang="en-US" dirty="0"/>
              <a:t>must be uploaded by Partners in “List of expenditures”. </a:t>
            </a:r>
          </a:p>
          <a:p>
            <a:r>
              <a:rPr lang="en-US" dirty="0"/>
              <a:t>(The signed declaration of the controller/auditor must be uploaded by Controller in “Control Communication”.)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31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12</a:t>
            </a:fld>
            <a:endParaRPr lang="en-US"/>
          </a:p>
        </p:txBody>
      </p:sp>
    </p:spTree>
    <p:extLst>
      <p:ext uri="{BB962C8B-B14F-4D97-AF65-F5344CB8AC3E}">
        <p14:creationId xmlns:p14="http://schemas.microsoft.com/office/powerpoint/2010/main" val="2327897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13</a:t>
            </a:fld>
            <a:endParaRPr lang="en-US"/>
          </a:p>
        </p:txBody>
      </p:sp>
    </p:spTree>
    <p:extLst>
      <p:ext uri="{BB962C8B-B14F-4D97-AF65-F5344CB8AC3E}">
        <p14:creationId xmlns:p14="http://schemas.microsoft.com/office/powerpoint/2010/main" val="1219207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690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590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16</a:t>
            </a:fld>
            <a:endParaRPr lang="en-US"/>
          </a:p>
        </p:txBody>
      </p:sp>
    </p:spTree>
    <p:extLst>
      <p:ext uri="{BB962C8B-B14F-4D97-AF65-F5344CB8AC3E}">
        <p14:creationId xmlns:p14="http://schemas.microsoft.com/office/powerpoint/2010/main" val="177710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63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13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37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5</a:t>
            </a:fld>
            <a:endParaRPr lang="en-US"/>
          </a:p>
        </p:txBody>
      </p:sp>
    </p:spTree>
    <p:extLst>
      <p:ext uri="{BB962C8B-B14F-4D97-AF65-F5344CB8AC3E}">
        <p14:creationId xmlns:p14="http://schemas.microsoft.com/office/powerpoint/2010/main" val="394411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6</a:t>
            </a:fld>
            <a:endParaRPr lang="en-US"/>
          </a:p>
        </p:txBody>
      </p:sp>
    </p:spTree>
    <p:extLst>
      <p:ext uri="{BB962C8B-B14F-4D97-AF65-F5344CB8AC3E}">
        <p14:creationId xmlns:p14="http://schemas.microsoft.com/office/powerpoint/2010/main" val="340064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98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11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9</a:t>
            </a:fld>
            <a:endParaRPr lang="en-US"/>
          </a:p>
        </p:txBody>
      </p:sp>
    </p:spTree>
    <p:extLst>
      <p:ext uri="{BB962C8B-B14F-4D97-AF65-F5344CB8AC3E}">
        <p14:creationId xmlns:p14="http://schemas.microsoft.com/office/powerpoint/2010/main" val="345317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085F-39AA-4BF6-ADC6-DB7E6A845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D6840-804A-4EE2-9237-DF3082EB0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AC296-AA56-4995-96B1-D96538F66E6A}"/>
              </a:ext>
            </a:extLst>
          </p:cNvPr>
          <p:cNvSpPr>
            <a:spLocks noGrp="1"/>
          </p:cNvSpPr>
          <p:nvPr>
            <p:ph type="dt" sz="half" idx="10"/>
          </p:nvPr>
        </p:nvSpPr>
        <p:spPr/>
        <p:txBody>
          <a:bodyPr/>
          <a:lstStyle/>
          <a:p>
            <a:fld id="{13D627B8-5417-4C2A-8D13-83B67BB0320C}" type="datetime1">
              <a:rPr lang="en-US" smtClean="0"/>
              <a:t>3/24/2025</a:t>
            </a:fld>
            <a:endParaRPr lang="en-US"/>
          </a:p>
        </p:txBody>
      </p:sp>
      <p:sp>
        <p:nvSpPr>
          <p:cNvPr id="5" name="Footer Placeholder 4">
            <a:extLst>
              <a:ext uri="{FF2B5EF4-FFF2-40B4-BE49-F238E27FC236}">
                <a16:creationId xmlns:a16="http://schemas.microsoft.com/office/drawing/2014/main" id="{6EEC3924-1C30-4845-9069-2D2F65775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FC659-45A1-4C7E-B589-BAD2480A51C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4910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644C-1C10-4877-A07B-7B05AC2EBB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B4D26-52B4-4898-8552-2F1D054D7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A6C5B-66A8-4A81-A45D-93D23D724635}"/>
              </a:ext>
            </a:extLst>
          </p:cNvPr>
          <p:cNvSpPr>
            <a:spLocks noGrp="1"/>
          </p:cNvSpPr>
          <p:nvPr>
            <p:ph type="dt" sz="half" idx="10"/>
          </p:nvPr>
        </p:nvSpPr>
        <p:spPr/>
        <p:txBody>
          <a:bodyPr/>
          <a:lstStyle/>
          <a:p>
            <a:fld id="{95C0081D-6D05-4978-89CF-C7074DA24D61}" type="datetime1">
              <a:rPr lang="en-US" smtClean="0"/>
              <a:t>3/24/2025</a:t>
            </a:fld>
            <a:endParaRPr lang="en-US"/>
          </a:p>
        </p:txBody>
      </p:sp>
      <p:sp>
        <p:nvSpPr>
          <p:cNvPr id="5" name="Footer Placeholder 4">
            <a:extLst>
              <a:ext uri="{FF2B5EF4-FFF2-40B4-BE49-F238E27FC236}">
                <a16:creationId xmlns:a16="http://schemas.microsoft.com/office/drawing/2014/main" id="{8FF7F744-22AB-4762-A675-ACF00C149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1FC1B-4952-452B-B8EE-283480E4223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1592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877EA-AC99-405D-B38F-4660E72FF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E066D8-189F-488D-A7E5-4459F9B2E2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BEAFC-B594-451D-8850-A7A24657DBDA}"/>
              </a:ext>
            </a:extLst>
          </p:cNvPr>
          <p:cNvSpPr>
            <a:spLocks noGrp="1"/>
          </p:cNvSpPr>
          <p:nvPr>
            <p:ph type="dt" sz="half" idx="10"/>
          </p:nvPr>
        </p:nvSpPr>
        <p:spPr/>
        <p:txBody>
          <a:bodyPr/>
          <a:lstStyle/>
          <a:p>
            <a:fld id="{78330329-B7EE-4BC2-99F5-1965CB9ADF48}" type="datetime1">
              <a:rPr lang="en-US" smtClean="0"/>
              <a:t>3/24/2025</a:t>
            </a:fld>
            <a:endParaRPr lang="en-US"/>
          </a:p>
        </p:txBody>
      </p:sp>
      <p:sp>
        <p:nvSpPr>
          <p:cNvPr id="5" name="Footer Placeholder 4">
            <a:extLst>
              <a:ext uri="{FF2B5EF4-FFF2-40B4-BE49-F238E27FC236}">
                <a16:creationId xmlns:a16="http://schemas.microsoft.com/office/drawing/2014/main" id="{B12D64D5-5E6F-4CB3-B6D5-8699A8057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1F07-FD96-433B-95F4-B0A3D7C32DF6}"/>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427630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65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89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169F-C062-4D8D-9958-1D64499E9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87B74-E2BF-4A3A-8FA7-7C2B278FF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D4C83-1284-4BB3-B0F1-7527C89661E7}"/>
              </a:ext>
            </a:extLst>
          </p:cNvPr>
          <p:cNvSpPr>
            <a:spLocks noGrp="1"/>
          </p:cNvSpPr>
          <p:nvPr>
            <p:ph type="dt" sz="half" idx="10"/>
          </p:nvPr>
        </p:nvSpPr>
        <p:spPr/>
        <p:txBody>
          <a:bodyPr/>
          <a:lstStyle/>
          <a:p>
            <a:fld id="{B558EE59-BA6E-4E64-BD82-630F5E6A53AA}" type="datetime1">
              <a:rPr lang="en-US" smtClean="0"/>
              <a:t>3/24/2025</a:t>
            </a:fld>
            <a:endParaRPr lang="en-US"/>
          </a:p>
        </p:txBody>
      </p:sp>
      <p:sp>
        <p:nvSpPr>
          <p:cNvPr id="5" name="Footer Placeholder 4">
            <a:extLst>
              <a:ext uri="{FF2B5EF4-FFF2-40B4-BE49-F238E27FC236}">
                <a16:creationId xmlns:a16="http://schemas.microsoft.com/office/drawing/2014/main" id="{4DAC4C6C-5C03-4C0D-999F-46A8D8FEE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4CEED-C381-4F77-974B-A24C4CF9B14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7330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5723-8353-4BF9-B9CB-2D34455A5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687A1-AD7E-4378-B552-DC83DB2881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AF83E-646C-443E-9282-7819CF5200C7}"/>
              </a:ext>
            </a:extLst>
          </p:cNvPr>
          <p:cNvSpPr>
            <a:spLocks noGrp="1"/>
          </p:cNvSpPr>
          <p:nvPr>
            <p:ph type="dt" sz="half" idx="10"/>
          </p:nvPr>
        </p:nvSpPr>
        <p:spPr/>
        <p:txBody>
          <a:bodyPr/>
          <a:lstStyle/>
          <a:p>
            <a:fld id="{C02BEAA0-3C64-40C7-B37D-08655AD2F8D0}" type="datetime1">
              <a:rPr lang="en-US" smtClean="0"/>
              <a:t>3/24/2025</a:t>
            </a:fld>
            <a:endParaRPr lang="en-US"/>
          </a:p>
        </p:txBody>
      </p:sp>
      <p:sp>
        <p:nvSpPr>
          <p:cNvPr id="5" name="Footer Placeholder 4">
            <a:extLst>
              <a:ext uri="{FF2B5EF4-FFF2-40B4-BE49-F238E27FC236}">
                <a16:creationId xmlns:a16="http://schemas.microsoft.com/office/drawing/2014/main" id="{9F1F728B-3948-4C88-AAA0-4F54A3C44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4F194-5328-4DA6-BBA8-8B80D2D55785}"/>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00401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FCAF-C8A8-4867-B332-B1DB7EEA0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172D0-2806-40E1-B714-009535E16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C12FF-C408-4261-86B1-E469061B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618A1-9C6F-4CCF-A77B-2713F6712615}"/>
              </a:ext>
            </a:extLst>
          </p:cNvPr>
          <p:cNvSpPr>
            <a:spLocks noGrp="1"/>
          </p:cNvSpPr>
          <p:nvPr>
            <p:ph type="dt" sz="half" idx="10"/>
          </p:nvPr>
        </p:nvSpPr>
        <p:spPr/>
        <p:txBody>
          <a:bodyPr/>
          <a:lstStyle/>
          <a:p>
            <a:fld id="{BAAED37B-C62F-43B7-BABC-8F2A01963439}" type="datetime1">
              <a:rPr lang="en-US" smtClean="0"/>
              <a:t>3/24/2025</a:t>
            </a:fld>
            <a:endParaRPr lang="en-US"/>
          </a:p>
        </p:txBody>
      </p:sp>
      <p:sp>
        <p:nvSpPr>
          <p:cNvPr id="6" name="Footer Placeholder 5">
            <a:extLst>
              <a:ext uri="{FF2B5EF4-FFF2-40B4-BE49-F238E27FC236}">
                <a16:creationId xmlns:a16="http://schemas.microsoft.com/office/drawing/2014/main" id="{07244AEE-3393-4D49-9979-D6D98B661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C99E8-B06B-4E92-8E2B-46D25471DC6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6543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1621-F7F5-4BB1-90B7-5918C21EC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D1E33-57A8-46FC-9F0A-DBAAC8313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DF519-9420-4361-B317-69BDEF3C1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47AFEA-2435-4690-9A20-FAF6F3D91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935725-854D-4F34-B863-B1C6AD61D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AF3BB0-E2B3-4BDF-9FC8-3CA1730F75AA}"/>
              </a:ext>
            </a:extLst>
          </p:cNvPr>
          <p:cNvSpPr>
            <a:spLocks noGrp="1"/>
          </p:cNvSpPr>
          <p:nvPr>
            <p:ph type="dt" sz="half" idx="10"/>
          </p:nvPr>
        </p:nvSpPr>
        <p:spPr/>
        <p:txBody>
          <a:bodyPr/>
          <a:lstStyle/>
          <a:p>
            <a:fld id="{2B90CD0C-C1AB-4693-BCF0-3E25096D664E}" type="datetime1">
              <a:rPr lang="en-US" smtClean="0"/>
              <a:t>3/24/2025</a:t>
            </a:fld>
            <a:endParaRPr lang="en-US"/>
          </a:p>
        </p:txBody>
      </p:sp>
      <p:sp>
        <p:nvSpPr>
          <p:cNvPr id="8" name="Footer Placeholder 7">
            <a:extLst>
              <a:ext uri="{FF2B5EF4-FFF2-40B4-BE49-F238E27FC236}">
                <a16:creationId xmlns:a16="http://schemas.microsoft.com/office/drawing/2014/main" id="{DA703049-F984-41BE-AA9F-2BCF0CC0D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6B8A0D-A110-4D1A-9C5E-CD82DAC8B9A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17770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6A4-97ED-4F1E-8E89-4709772A2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927F1-7B9B-4828-874E-E75145DD8396}"/>
              </a:ext>
            </a:extLst>
          </p:cNvPr>
          <p:cNvSpPr>
            <a:spLocks noGrp="1"/>
          </p:cNvSpPr>
          <p:nvPr>
            <p:ph type="dt" sz="half" idx="10"/>
          </p:nvPr>
        </p:nvSpPr>
        <p:spPr/>
        <p:txBody>
          <a:bodyPr/>
          <a:lstStyle/>
          <a:p>
            <a:fld id="{693F8D3B-6BE4-4FDD-92F7-24006275EBE0}" type="datetime1">
              <a:rPr lang="en-US" smtClean="0"/>
              <a:t>3/24/2025</a:t>
            </a:fld>
            <a:endParaRPr lang="en-US"/>
          </a:p>
        </p:txBody>
      </p:sp>
      <p:sp>
        <p:nvSpPr>
          <p:cNvPr id="4" name="Footer Placeholder 3">
            <a:extLst>
              <a:ext uri="{FF2B5EF4-FFF2-40B4-BE49-F238E27FC236}">
                <a16:creationId xmlns:a16="http://schemas.microsoft.com/office/drawing/2014/main" id="{A88C380D-0A32-42DB-B1E4-2D6DE111D9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13471-C12C-447D-8C9F-DC9A49EB0532}"/>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64537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931D3-8B39-47ED-B2CF-9CCB73D443D4}"/>
              </a:ext>
            </a:extLst>
          </p:cNvPr>
          <p:cNvSpPr>
            <a:spLocks noGrp="1"/>
          </p:cNvSpPr>
          <p:nvPr>
            <p:ph type="dt" sz="half" idx="10"/>
          </p:nvPr>
        </p:nvSpPr>
        <p:spPr/>
        <p:txBody>
          <a:bodyPr/>
          <a:lstStyle/>
          <a:p>
            <a:fld id="{3849D12B-1A8E-44AC-BF02-C1B7AA74746B}" type="datetime1">
              <a:rPr lang="en-US" smtClean="0"/>
              <a:t>3/24/2025</a:t>
            </a:fld>
            <a:endParaRPr lang="en-US"/>
          </a:p>
        </p:txBody>
      </p:sp>
      <p:sp>
        <p:nvSpPr>
          <p:cNvPr id="3" name="Footer Placeholder 2">
            <a:extLst>
              <a:ext uri="{FF2B5EF4-FFF2-40B4-BE49-F238E27FC236}">
                <a16:creationId xmlns:a16="http://schemas.microsoft.com/office/drawing/2014/main" id="{91AB8897-1640-4FB0-BBA7-22F9CB2D2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B87AA-C7C2-4464-8067-1B84C8B126A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0528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79F1-FA60-42A8-9D3F-17A0EC69F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1EB8A-DA26-459D-ACE1-0646B2C4C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13457-EAFE-4A31-BAE9-494DCE916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87ABB-5AE7-446E-9333-CFBE002E4FB0}"/>
              </a:ext>
            </a:extLst>
          </p:cNvPr>
          <p:cNvSpPr>
            <a:spLocks noGrp="1"/>
          </p:cNvSpPr>
          <p:nvPr>
            <p:ph type="dt" sz="half" idx="10"/>
          </p:nvPr>
        </p:nvSpPr>
        <p:spPr/>
        <p:txBody>
          <a:bodyPr/>
          <a:lstStyle/>
          <a:p>
            <a:fld id="{23A623FF-CC09-490C-98B3-C6778B5B7762}" type="datetime1">
              <a:rPr lang="en-US" smtClean="0"/>
              <a:t>3/24/2025</a:t>
            </a:fld>
            <a:endParaRPr lang="en-US"/>
          </a:p>
        </p:txBody>
      </p:sp>
      <p:sp>
        <p:nvSpPr>
          <p:cNvPr id="6" name="Footer Placeholder 5">
            <a:extLst>
              <a:ext uri="{FF2B5EF4-FFF2-40B4-BE49-F238E27FC236}">
                <a16:creationId xmlns:a16="http://schemas.microsoft.com/office/drawing/2014/main" id="{EF85996A-0D3E-4141-905C-09E425F98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AD0C1-EBF9-41E8-B1DF-9B75B30B158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58895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7464-C7F0-4B64-9465-9A2BC2025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D177E-335A-4379-BFB6-6F6502707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966AD-1EDB-4702-B13F-25E92CE12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9F454-B1AD-474C-8296-DD6D65DB2CF7}"/>
              </a:ext>
            </a:extLst>
          </p:cNvPr>
          <p:cNvSpPr>
            <a:spLocks noGrp="1"/>
          </p:cNvSpPr>
          <p:nvPr>
            <p:ph type="dt" sz="half" idx="10"/>
          </p:nvPr>
        </p:nvSpPr>
        <p:spPr/>
        <p:txBody>
          <a:bodyPr/>
          <a:lstStyle/>
          <a:p>
            <a:fld id="{7557C613-2C12-451B-A858-B0A5D4EAF22B}" type="datetime1">
              <a:rPr lang="en-US" smtClean="0"/>
              <a:t>3/24/2025</a:t>
            </a:fld>
            <a:endParaRPr lang="en-US"/>
          </a:p>
        </p:txBody>
      </p:sp>
      <p:sp>
        <p:nvSpPr>
          <p:cNvPr id="6" name="Footer Placeholder 5">
            <a:extLst>
              <a:ext uri="{FF2B5EF4-FFF2-40B4-BE49-F238E27FC236}">
                <a16:creationId xmlns:a16="http://schemas.microsoft.com/office/drawing/2014/main" id="{E249C371-7954-4586-B599-0631A885F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B02A8-1BAD-4A42-B2BF-78176A5A3A71}"/>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76392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ACDEC-4A75-4D7E-A116-134496313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886FBE-71E4-4C4E-85BE-9BB04B5D8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29899-B643-4492-BE2B-7EEE6CF36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26B97-4C70-4552-B93A-D42439D58887}" type="datetime1">
              <a:rPr lang="en-US" smtClean="0"/>
              <a:t>3/24/2025</a:t>
            </a:fld>
            <a:endParaRPr lang="en-US"/>
          </a:p>
        </p:txBody>
      </p:sp>
      <p:sp>
        <p:nvSpPr>
          <p:cNvPr id="5" name="Footer Placeholder 4">
            <a:extLst>
              <a:ext uri="{FF2B5EF4-FFF2-40B4-BE49-F238E27FC236}">
                <a16:creationId xmlns:a16="http://schemas.microsoft.com/office/drawing/2014/main" id="{A81DBEC5-2151-47BB-9484-437784F4C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C11DA-074A-41E0-9609-A511677CC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C3620-4DE2-48EF-AF31-0F5DD9BFD6D6}" type="slidenum">
              <a:rPr lang="en-US" smtClean="0"/>
              <a:t>‹#›</a:t>
            </a:fld>
            <a:endParaRPr lang="en-US"/>
          </a:p>
        </p:txBody>
      </p:sp>
    </p:spTree>
    <p:extLst>
      <p:ext uri="{BB962C8B-B14F-4D97-AF65-F5344CB8AC3E}">
        <p14:creationId xmlns:p14="http://schemas.microsoft.com/office/powerpoint/2010/main" val="314896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04286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blacksea-cbc.net/communication/news/news-2025/update-to-annex-7-of-the-guide-for-contro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lacksea-cbc.net/images/Errors_to_avoid.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blacksea-cbc.net/interreg-next-bsb-2021-2027/project-toolkit/fich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office@bsb.adrse.r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0192D459-FCE7-47CA-AB13-2787C1BD3D6E}"/>
              </a:ext>
            </a:extLst>
          </p:cNvPr>
          <p:cNvSpPr txBox="1"/>
          <p:nvPr/>
        </p:nvSpPr>
        <p:spPr>
          <a:xfrm>
            <a:off x="953818" y="2259333"/>
            <a:ext cx="7863611" cy="4278094"/>
          </a:xfrm>
          <a:prstGeom prst="rect">
            <a:avLst/>
          </a:prstGeom>
          <a:noFill/>
        </p:spPr>
        <p:txBody>
          <a:bodyPr wrap="square" rtlCol="0">
            <a:spAutoFit/>
          </a:bodyPr>
          <a:lstStyle/>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Interreg NEXT </a:t>
            </a: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Black Sea Basin Programme</a:t>
            </a:r>
          </a:p>
          <a:p>
            <a:endPar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Webinar</a:t>
            </a: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 Financial &amp; reporting aspects -</a:t>
            </a:r>
          </a:p>
          <a:p>
            <a:endParaRPr lang="en-GB" sz="2400" b="1" i="1" dirty="0">
              <a:solidFill>
                <a:srgbClr val="002060"/>
              </a:solidFill>
              <a:effectLst>
                <a:outerShdw blurRad="38100" dist="38100" dir="2700000" algn="tl">
                  <a:srgbClr val="000000">
                    <a:alpha val="43137"/>
                  </a:srgbClr>
                </a:outerShdw>
              </a:effectLst>
              <a:latin typeface="Trebuchet MS" panose="020B0603020202020204" pitchFamily="34" charset="0"/>
            </a:endParaRPr>
          </a:p>
          <a:p>
            <a:endPar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25 March 2025</a:t>
            </a:r>
            <a:endParaRPr lang="en-US"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grpSp>
        <p:nvGrpSpPr>
          <p:cNvPr id="3" name="Group 2">
            <a:extLst>
              <a:ext uri="{FF2B5EF4-FFF2-40B4-BE49-F238E27FC236}">
                <a16:creationId xmlns:a16="http://schemas.microsoft.com/office/drawing/2014/main" id="{0D731656-D400-405C-B01B-B578CC28270C}"/>
              </a:ext>
            </a:extLst>
          </p:cNvPr>
          <p:cNvGrpSpPr/>
          <p:nvPr/>
        </p:nvGrpSpPr>
        <p:grpSpPr>
          <a:xfrm>
            <a:off x="8357218" y="1923497"/>
            <a:ext cx="3440723" cy="3319386"/>
            <a:chOff x="7913076" y="1923497"/>
            <a:chExt cx="3440723" cy="3319386"/>
          </a:xfrm>
        </p:grpSpPr>
        <p:sp>
          <p:nvSpPr>
            <p:cNvPr id="75" name="Oval 74">
              <a:extLst>
                <a:ext uri="{FF2B5EF4-FFF2-40B4-BE49-F238E27FC236}">
                  <a16:creationId xmlns:a16="http://schemas.microsoft.com/office/drawing/2014/main" id="{B0F25633-FE09-42D0-A44F-74E9983F74AC}"/>
                </a:ext>
              </a:extLst>
            </p:cNvPr>
            <p:cNvSpPr/>
            <p:nvPr/>
          </p:nvSpPr>
          <p:spPr>
            <a:xfrm>
              <a:off x="7913076" y="1923497"/>
              <a:ext cx="3440723" cy="3319386"/>
            </a:xfrm>
            <a:prstGeom prst="ellipse">
              <a:avLst/>
            </a:prstGeom>
            <a:solidFill>
              <a:schemeClr val="accent1">
                <a:lumMod val="60000"/>
                <a:lumOff val="40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085BD9A-7DF0-4A12-91C6-84EC12C32563}"/>
                </a:ext>
              </a:extLst>
            </p:cNvPr>
            <p:cNvSpPr/>
            <p:nvPr/>
          </p:nvSpPr>
          <p:spPr>
            <a:xfrm>
              <a:off x="8028693" y="2014529"/>
              <a:ext cx="3209488" cy="313732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2CBBE"/>
                  </a:solidFill>
                  <a:latin typeface="Trebuchet MS" panose="020B0603020202020204" pitchFamily="34" charset="0"/>
                </a:rPr>
                <a:t>Webinar for Beneficiaries</a:t>
              </a:r>
            </a:p>
            <a:p>
              <a:pPr algn="ctr"/>
              <a:r>
                <a:rPr lang="en-US" sz="2400" b="1" dirty="0">
                  <a:solidFill>
                    <a:srgbClr val="52CBBE"/>
                  </a:solidFill>
                  <a:latin typeface="Trebuchet MS" panose="020B0603020202020204" pitchFamily="34" charset="0"/>
                </a:rPr>
                <a:t>of the 1</a:t>
              </a:r>
              <a:r>
                <a:rPr lang="en-US" sz="2400" b="1" baseline="30000" dirty="0">
                  <a:solidFill>
                    <a:srgbClr val="52CBBE"/>
                  </a:solidFill>
                  <a:latin typeface="Trebuchet MS" panose="020B0603020202020204" pitchFamily="34" charset="0"/>
                </a:rPr>
                <a:t>st</a:t>
              </a:r>
              <a:r>
                <a:rPr lang="en-US" sz="2400" b="1" dirty="0">
                  <a:solidFill>
                    <a:srgbClr val="52CBBE"/>
                  </a:solidFill>
                  <a:latin typeface="Trebuchet MS" panose="020B0603020202020204" pitchFamily="34" charset="0"/>
                </a:rPr>
                <a:t> calls for project proposals</a:t>
              </a:r>
            </a:p>
          </p:txBody>
        </p:sp>
      </p:grpSp>
      <p:sp>
        <p:nvSpPr>
          <p:cNvPr id="67" name="Rectangle 66">
            <a:extLst>
              <a:ext uri="{FF2B5EF4-FFF2-40B4-BE49-F238E27FC236}">
                <a16:creationId xmlns:a16="http://schemas.microsoft.com/office/drawing/2014/main" id="{CA129AF7-A727-41DB-9B16-6E270BA5A23E}"/>
              </a:ext>
            </a:extLst>
          </p:cNvPr>
          <p:cNvSpPr/>
          <p:nvPr/>
        </p:nvSpPr>
        <p:spPr>
          <a:xfrm>
            <a:off x="0" y="0"/>
            <a:ext cx="355638" cy="6876653"/>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3085BD9A-7DF0-4A12-91C6-84EC12C32563}"/>
              </a:ext>
            </a:extLst>
          </p:cNvPr>
          <p:cNvSpPr/>
          <p:nvPr/>
        </p:nvSpPr>
        <p:spPr>
          <a:xfrm>
            <a:off x="17691996" y="5106180"/>
            <a:ext cx="355716" cy="280947"/>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37985D4-3B4E-401F-B951-92DF0FCBA93F}"/>
              </a:ext>
            </a:extLst>
          </p:cNvPr>
          <p:cNvSpPr>
            <a:spLocks noGrp="1"/>
          </p:cNvSpPr>
          <p:nvPr>
            <p:ph type="sldNum" sz="quarter" idx="12"/>
          </p:nvPr>
        </p:nvSpPr>
        <p:spPr/>
        <p:txBody>
          <a:bodyPr/>
          <a:lstStyle/>
          <a:p>
            <a:fld id="{5E2C3620-4DE2-48EF-AF31-0F5DD9BFD6D6}" type="slidenum">
              <a:rPr lang="en-US" smtClean="0"/>
              <a:t>1</a:t>
            </a:fld>
            <a:endParaRPr lang="en-US"/>
          </a:p>
        </p:txBody>
      </p:sp>
    </p:spTree>
    <p:extLst>
      <p:ext uri="{BB962C8B-B14F-4D97-AF65-F5344CB8AC3E}">
        <p14:creationId xmlns:p14="http://schemas.microsoft.com/office/powerpoint/2010/main" val="57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1867470" y="580574"/>
            <a:ext cx="9644931" cy="523220"/>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002060"/>
                </a:solidFill>
                <a:effectLst/>
                <a:uLnTx/>
                <a:uFillTx/>
                <a:latin typeface="Calibri"/>
                <a:ea typeface="+mn-ea"/>
                <a:cs typeface="+mn-cs"/>
              </a:rPr>
              <a:t>COMMON MISTAKES</a:t>
            </a:r>
            <a:r>
              <a:rPr lang="en-US" sz="2800" b="1" dirty="0">
                <a:solidFill>
                  <a:srgbClr val="002060"/>
                </a:solidFill>
              </a:rPr>
              <a:t> IN REPORTING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9113FECE-2CBA-4D5C-A8FF-B6395A44FFE8}"/>
              </a:ext>
            </a:extLst>
          </p:cNvPr>
          <p:cNvGrpSpPr/>
          <p:nvPr/>
        </p:nvGrpSpPr>
        <p:grpSpPr>
          <a:xfrm>
            <a:off x="3937126" y="1361159"/>
            <a:ext cx="5340813" cy="954107"/>
            <a:chOff x="731074" y="2664822"/>
            <a:chExt cx="5564777" cy="1227909"/>
          </a:xfrm>
          <a:solidFill>
            <a:schemeClr val="accent1">
              <a:lumMod val="20000"/>
              <a:lumOff val="80000"/>
            </a:schemeClr>
          </a:solidFill>
        </p:grpSpPr>
        <p:sp>
          <p:nvSpPr>
            <p:cNvPr id="2" name="Oval 1">
              <a:extLst>
                <a:ext uri="{FF2B5EF4-FFF2-40B4-BE49-F238E27FC236}">
                  <a16:creationId xmlns:a16="http://schemas.microsoft.com/office/drawing/2014/main" id="{8F6ADA2E-7D3A-4278-8AD9-B1276837A7D5}"/>
                </a:ext>
              </a:extLst>
            </p:cNvPr>
            <p:cNvSpPr/>
            <p:nvPr/>
          </p:nvSpPr>
          <p:spPr>
            <a:xfrm>
              <a:off x="731074" y="2664822"/>
              <a:ext cx="5564777" cy="1227909"/>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0EB096-FC9B-47F3-B097-94619868C4D9}"/>
                </a:ext>
              </a:extLst>
            </p:cNvPr>
            <p:cNvSpPr txBox="1"/>
            <p:nvPr/>
          </p:nvSpPr>
          <p:spPr>
            <a:xfrm>
              <a:off x="1288012" y="2939904"/>
              <a:ext cx="4450899" cy="677743"/>
            </a:xfrm>
            <a:prstGeom prst="rect">
              <a:avLst/>
            </a:prstGeom>
            <a:grpFill/>
          </p:spPr>
          <p:txBody>
            <a:bodyPr wrap="square">
              <a:spAutoFit/>
            </a:bodyPr>
            <a:lstStyle/>
            <a:p>
              <a:pPr algn="ctr"/>
              <a:r>
                <a:rPr lang="en-US" sz="3200" b="1" dirty="0">
                  <a:solidFill>
                    <a:srgbClr val="002060"/>
                  </a:solidFill>
                </a:rPr>
                <a:t>AUDIT TRAIL</a:t>
              </a:r>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1023884" y="3016796"/>
            <a:ext cx="10696354" cy="3260630"/>
            <a:chOff x="2702346" y="3573420"/>
            <a:chExt cx="8700225" cy="2495135"/>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702346" y="3573420"/>
              <a:ext cx="8700225" cy="24951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85EFFD-0630-4EF5-A6BB-C41DE4216E72}"/>
                </a:ext>
              </a:extLst>
            </p:cNvPr>
            <p:cNvSpPr txBox="1"/>
            <p:nvPr/>
          </p:nvSpPr>
          <p:spPr>
            <a:xfrm>
              <a:off x="2886124" y="3651249"/>
              <a:ext cx="8332668" cy="2331650"/>
            </a:xfrm>
            <a:prstGeom prst="rect">
              <a:avLst/>
            </a:prstGeom>
            <a:noFill/>
          </p:spPr>
          <p:txBody>
            <a:bodyPr wrap="square">
              <a:spAutoFit/>
            </a:bodyPr>
            <a:lstStyle/>
            <a:p>
              <a:r>
                <a:rPr lang="en-US" sz="2400" b="1" dirty="0">
                  <a:solidFill>
                    <a:srgbClr val="002060"/>
                  </a:solidFill>
                </a:rPr>
                <a:t>Documents missing/not uploaded in </a:t>
              </a:r>
              <a:r>
                <a:rPr lang="en-US" sz="2400" b="1" dirty="0" err="1">
                  <a:solidFill>
                    <a:srgbClr val="002060"/>
                  </a:solidFill>
                </a:rPr>
                <a:t>Jems</a:t>
              </a:r>
              <a:r>
                <a:rPr lang="en-US" sz="2400" b="1" dirty="0">
                  <a:solidFill>
                    <a:srgbClr val="002060"/>
                  </a:solidFill>
                </a:rPr>
                <a:t>.</a:t>
              </a:r>
            </a:p>
            <a:p>
              <a:pPr algn="just"/>
              <a:r>
                <a:rPr lang="en-US" sz="2400" dirty="0">
                  <a:solidFill>
                    <a:srgbClr val="002060"/>
                  </a:solidFill>
                </a:rPr>
                <a:t>E.g.:</a:t>
              </a:r>
            </a:p>
            <a:p>
              <a:pPr algn="just"/>
              <a:r>
                <a:rPr lang="en-US" sz="2400" dirty="0">
                  <a:solidFill>
                    <a:srgbClr val="002060"/>
                  </a:solidFill>
                </a:rPr>
                <a:t>Annex 2 to Guide for Control – Contract between Partner and Controller for management verification</a:t>
              </a:r>
              <a:endParaRPr lang="en-US" sz="2400" dirty="0">
                <a:solidFill>
                  <a:srgbClr val="00B050"/>
                </a:solidFill>
              </a:endParaRPr>
            </a:p>
            <a:p>
              <a:pPr algn="just"/>
              <a:r>
                <a:rPr lang="en-US" sz="2400" dirty="0">
                  <a:solidFill>
                    <a:srgbClr val="002060"/>
                  </a:solidFill>
                </a:rPr>
                <a:t>Annex 7 – Declaration by the Lead Partner/Partner.</a:t>
              </a:r>
            </a:p>
            <a:p>
              <a:pPr algn="just"/>
              <a:r>
                <a:rPr lang="en-US" sz="2400" dirty="0">
                  <a:solidFill>
                    <a:srgbClr val="002060"/>
                  </a:solidFill>
                </a:rPr>
                <a:t>Annex 8 - Declaration on the worked hours (full and part time assignments) (for small scale projects).</a:t>
              </a:r>
            </a:p>
            <a:p>
              <a:pPr algn="just"/>
              <a:r>
                <a:rPr lang="en-US" sz="2400" dirty="0">
                  <a:solidFill>
                    <a:srgbClr val="FF0000"/>
                  </a:solidFill>
                </a:rPr>
                <a:t>Incomplete procurement documentation.</a:t>
              </a:r>
              <a:endParaRPr lang="en-US" dirty="0">
                <a:solidFill>
                  <a:srgbClr val="FF0000"/>
                </a:solidFill>
              </a:endParaRPr>
            </a:p>
          </p:txBody>
        </p:sp>
      </p:grpSp>
    </p:spTree>
    <p:extLst>
      <p:ext uri="{BB962C8B-B14F-4D97-AF65-F5344CB8AC3E}">
        <p14:creationId xmlns:p14="http://schemas.microsoft.com/office/powerpoint/2010/main" val="319162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1080549" y="663671"/>
            <a:ext cx="105947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WHAT TO CONSIDER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9113FECE-2CBA-4D5C-A8FF-B6395A44FFE8}"/>
              </a:ext>
            </a:extLst>
          </p:cNvPr>
          <p:cNvGrpSpPr/>
          <p:nvPr/>
        </p:nvGrpSpPr>
        <p:grpSpPr>
          <a:xfrm>
            <a:off x="3257366" y="1240107"/>
            <a:ext cx="6418261" cy="1641263"/>
            <a:chOff x="731074" y="2664822"/>
            <a:chExt cx="5564777" cy="1227909"/>
          </a:xfrm>
          <a:solidFill>
            <a:schemeClr val="accent1">
              <a:lumMod val="20000"/>
              <a:lumOff val="80000"/>
            </a:schemeClr>
          </a:solidFill>
        </p:grpSpPr>
        <p:sp>
          <p:nvSpPr>
            <p:cNvPr id="2" name="Oval 1">
              <a:extLst>
                <a:ext uri="{FF2B5EF4-FFF2-40B4-BE49-F238E27FC236}">
                  <a16:creationId xmlns:a16="http://schemas.microsoft.com/office/drawing/2014/main" id="{8F6ADA2E-7D3A-4278-8AD9-B1276837A7D5}"/>
                </a:ext>
              </a:extLst>
            </p:cNvPr>
            <p:cNvSpPr/>
            <p:nvPr/>
          </p:nvSpPr>
          <p:spPr>
            <a:xfrm>
              <a:off x="731074" y="2664822"/>
              <a:ext cx="5564777" cy="122790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30EB096-FC9B-47F3-B097-94619868C4D9}"/>
                </a:ext>
              </a:extLst>
            </p:cNvPr>
            <p:cNvSpPr txBox="1"/>
            <p:nvPr/>
          </p:nvSpPr>
          <p:spPr>
            <a:xfrm>
              <a:off x="1649418" y="2980646"/>
              <a:ext cx="3888507" cy="621709"/>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mn-ea"/>
                  <a:cs typeface="+mn-cs"/>
                </a:rPr>
                <a:t>WHERE TO UPLOAD SUPPORTING DOCUMENTS IN JEMS</a:t>
              </a:r>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941539" y="2934586"/>
            <a:ext cx="10594785" cy="3425005"/>
            <a:chOff x="2717072" y="3831408"/>
            <a:chExt cx="8700225" cy="2534390"/>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717072" y="3831408"/>
              <a:ext cx="8700225" cy="23251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85EFFD-0630-4EF5-A6BB-C41DE4216E72}"/>
                </a:ext>
              </a:extLst>
            </p:cNvPr>
            <p:cNvSpPr txBox="1"/>
            <p:nvPr/>
          </p:nvSpPr>
          <p:spPr>
            <a:xfrm>
              <a:off x="2924626" y="3873669"/>
              <a:ext cx="8285117" cy="249212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4 sections in </a:t>
              </a:r>
              <a:r>
                <a:rPr kumimoji="0" lang="en-US" sz="2400" b="0" i="0" u="none" strike="noStrike" kern="1200" cap="none" spc="0" normalizeH="0" baseline="0" noProof="0" dirty="0" err="1">
                  <a:ln>
                    <a:noFill/>
                  </a:ln>
                  <a:solidFill>
                    <a:srgbClr val="002060"/>
                  </a:solidFill>
                  <a:effectLst/>
                  <a:uLnTx/>
                  <a:uFillTx/>
                  <a:latin typeface="Calibri"/>
                  <a:ea typeface="+mn-ea"/>
                  <a:cs typeface="+mn-cs"/>
                </a:rPr>
                <a:t>Jems</a:t>
              </a:r>
              <a:r>
                <a:rPr kumimoji="0" lang="en-US" sz="2400" b="0" i="0" u="none" strike="noStrike" kern="1200" cap="none" spc="0" normalizeH="0" baseline="0" noProof="0" dirty="0">
                  <a:ln>
                    <a:noFill/>
                  </a:ln>
                  <a:solidFill>
                    <a:srgbClr val="002060"/>
                  </a:solidFill>
                  <a:effectLst/>
                  <a:uLnTx/>
                  <a:uFillTx/>
                  <a:latin typeface="Calibri"/>
                  <a:ea typeface="+mn-ea"/>
                  <a:cs typeface="+mn-cs"/>
                </a:rPr>
                <a:t>:</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2060"/>
                  </a:solidFill>
                  <a:effectLst/>
                  <a:highlight>
                    <a:srgbClr val="00FF00"/>
                  </a:highlight>
                  <a:uLnTx/>
                  <a:uFillTx/>
                  <a:latin typeface="Calibri"/>
                  <a:ea typeface="Calibri" panose="020F0502020204030204" pitchFamily="34" charset="0"/>
                  <a:cs typeface="Arial" panose="020B0604020202020204" pitchFamily="34" charset="0"/>
                </a:rPr>
                <a:t>List of expenditure</a:t>
              </a:r>
              <a:endParaRPr kumimoji="0" lang="en-US" sz="2400" b="1" i="0" u="none" strike="noStrike" kern="1200" cap="none" spc="0" normalizeH="0" baseline="0" noProof="0" dirty="0">
                <a:ln>
                  <a:noFill/>
                </a:ln>
                <a:solidFill>
                  <a:srgbClr val="002060"/>
                </a:solidFill>
                <a:effectLst/>
                <a:highlight>
                  <a:srgbClr val="00FF00"/>
                </a:highlight>
                <a:uLnTx/>
                <a:uFillTx/>
                <a:latin typeface="Calibri"/>
                <a:ea typeface="Calibri" panose="020F050202020403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2060"/>
                  </a:solidFill>
                  <a:effectLst/>
                  <a:highlight>
                    <a:srgbClr val="FFFF00"/>
                  </a:highlight>
                  <a:uLnTx/>
                  <a:uFillTx/>
                  <a:latin typeface="Calibri"/>
                  <a:ea typeface="Calibri" panose="020F0502020204030204" pitchFamily="34" charset="0"/>
                  <a:cs typeface="Arial" panose="020B0604020202020204" pitchFamily="34" charset="0"/>
                </a:rPr>
                <a:t>Public procurements</a:t>
              </a:r>
              <a:endParaRPr kumimoji="0" lang="en-US" sz="2400" b="1" i="0" u="none" strike="noStrike" kern="1200" cap="none" spc="0" normalizeH="0" baseline="0" noProof="0" dirty="0">
                <a:ln>
                  <a:noFill/>
                </a:ln>
                <a:solidFill>
                  <a:srgbClr val="002060"/>
                </a:solidFill>
                <a:effectLst/>
                <a:highlight>
                  <a:srgbClr val="00FF00"/>
                </a:highlight>
                <a:uLnTx/>
                <a:uFillTx/>
                <a:latin typeface="Calibri"/>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15000"/>
                </a:lnSpc>
                <a:spcBef>
                  <a:spcPts val="60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2060"/>
                  </a:solidFill>
                  <a:effectLst/>
                  <a:highlight>
                    <a:srgbClr val="D3D3D3"/>
                  </a:highlight>
                  <a:uLnTx/>
                  <a:uFillTx/>
                  <a:latin typeface="Calibri"/>
                  <a:ea typeface="Calibri" panose="020F0502020204030204" pitchFamily="34" charset="0"/>
                  <a:cs typeface="Arial" panose="020B0604020202020204" pitchFamily="34" charset="0"/>
                </a:rPr>
                <a:t>Work plan progress</a:t>
              </a:r>
              <a:r>
                <a:rPr kumimoji="0" lang="en-US" sz="2400" b="1" i="0" u="none" strike="noStrike" kern="1200" cap="none" spc="0" normalizeH="0" baseline="0" noProof="0" dirty="0">
                  <a:ln>
                    <a:noFill/>
                  </a:ln>
                  <a:solidFill>
                    <a:srgbClr val="002060"/>
                  </a:solidFill>
                  <a:effectLst/>
                  <a:highlight>
                    <a:srgbClr val="D3D3D3"/>
                  </a:highlight>
                  <a:uLnTx/>
                  <a:uFillTx/>
                  <a:latin typeface="Calibri"/>
                  <a:ea typeface="Calibri" panose="020F0502020204030204" pitchFamily="34" charset="0"/>
                  <a:cs typeface="Arial" panose="020B0604020202020204" pitchFamily="34" charset="0"/>
                </a:rPr>
                <a:t> – </a:t>
              </a:r>
              <a:r>
                <a:rPr kumimoji="0" lang="en-GB" sz="2400" b="1" i="0" u="sng" strike="noStrike" kern="1200" cap="none" spc="0" normalizeH="0" baseline="0" noProof="0" dirty="0">
                  <a:ln>
                    <a:noFill/>
                  </a:ln>
                  <a:solidFill>
                    <a:srgbClr val="002060"/>
                  </a:solidFill>
                  <a:effectLst/>
                  <a:highlight>
                    <a:srgbClr val="D3D3D3"/>
                  </a:highlight>
                  <a:uLnTx/>
                  <a:uFillTx/>
                  <a:latin typeface="Calibri"/>
                  <a:ea typeface="Calibri" panose="020F0502020204030204" pitchFamily="34" charset="0"/>
                  <a:cs typeface="Arial" panose="020B0604020202020204" pitchFamily="34" charset="0"/>
                </a:rPr>
                <a:t>Activities</a:t>
              </a:r>
              <a:r>
                <a:rPr kumimoji="0" lang="en-GB" sz="2400" b="1" i="0" u="none" strike="noStrike" kern="1200" cap="none" spc="0" normalizeH="0" baseline="0" noProof="0" dirty="0">
                  <a:ln>
                    <a:noFill/>
                  </a:ln>
                  <a:solidFill>
                    <a:srgbClr val="002060"/>
                  </a:solidFill>
                  <a:effectLst/>
                  <a:highlight>
                    <a:srgbClr val="D3D3D3"/>
                  </a:highlight>
                  <a:uLnTx/>
                  <a:uFillTx/>
                  <a:latin typeface="Calibri"/>
                  <a:ea typeface="Calibri" panose="020F0502020204030204" pitchFamily="34" charset="0"/>
                  <a:cs typeface="Arial" panose="020B0604020202020204" pitchFamily="34" charset="0"/>
                </a:rPr>
                <a:t> &amp; Work plan progress – </a:t>
              </a:r>
              <a:r>
                <a:rPr kumimoji="0" lang="en-GB" sz="2400" b="1" i="0" u="sng" strike="noStrike" kern="1200" cap="none" spc="0" normalizeH="0" baseline="0" noProof="0" dirty="0">
                  <a:ln>
                    <a:noFill/>
                  </a:ln>
                  <a:solidFill>
                    <a:srgbClr val="002060"/>
                  </a:solidFill>
                  <a:effectLst/>
                  <a:highlight>
                    <a:srgbClr val="D3D3D3"/>
                  </a:highlight>
                  <a:uLnTx/>
                  <a:uFillTx/>
                  <a:latin typeface="Calibri"/>
                  <a:ea typeface="Calibri" panose="020F0502020204030204" pitchFamily="34" charset="0"/>
                  <a:cs typeface="Arial" panose="020B0604020202020204" pitchFamily="34" charset="0"/>
                </a:rPr>
                <a:t>Outputs</a:t>
              </a:r>
              <a:endParaRPr kumimoji="0" lang="en-US" sz="2400" b="0" i="0" u="sng" strike="noStrike" kern="1200" cap="none" spc="0" normalizeH="0" baseline="0" noProof="0" dirty="0">
                <a:ln>
                  <a:noFill/>
                </a:ln>
                <a:solidFill>
                  <a:srgbClr val="002060"/>
                </a:solidFill>
                <a:effectLst/>
                <a:uLnTx/>
                <a:uFillTx/>
                <a:latin typeface="Calibri"/>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highlight>
                    <a:srgbClr val="FF00FF"/>
                  </a:highlight>
                  <a:uLnTx/>
                  <a:uFillTx/>
                  <a:latin typeface="Calibri"/>
                  <a:ea typeface="Calibri" panose="020F0502020204030204" pitchFamily="34" charset="0"/>
                  <a:cs typeface="Arial" panose="020B0604020202020204" pitchFamily="34" charset="0"/>
                </a:rPr>
                <a:t>(Partner) </a:t>
              </a:r>
              <a:r>
                <a:rPr kumimoji="0" lang="en-GB" sz="2400" b="1" i="0" u="none" strike="noStrike" kern="1200" cap="none" spc="0" normalizeH="0" baseline="0" noProof="0" dirty="0">
                  <a:ln>
                    <a:noFill/>
                  </a:ln>
                  <a:solidFill>
                    <a:srgbClr val="002060"/>
                  </a:solidFill>
                  <a:effectLst/>
                  <a:highlight>
                    <a:srgbClr val="FF00FF"/>
                  </a:highlight>
                  <a:uLnTx/>
                  <a:uFillTx/>
                  <a:latin typeface="Calibri"/>
                  <a:ea typeface="Calibri" panose="020F0502020204030204" pitchFamily="34" charset="0"/>
                  <a:cs typeface="Arial" panose="020B0604020202020204" pitchFamily="34" charset="0"/>
                </a:rPr>
                <a:t>Report annexes</a:t>
              </a:r>
            </a:p>
            <a:p>
              <a:pPr marR="0" lvl="0" algn="ctr" defTabSz="914400" rtl="0" eaLnBrk="1" fontAlgn="auto" latinLnBrk="0" hangingPunct="1">
                <a:lnSpc>
                  <a:spcPct val="100000"/>
                </a:lnSpc>
                <a:spcBef>
                  <a:spcPts val="600"/>
                </a:spcBef>
                <a:spcAft>
                  <a:spcPts val="600"/>
                </a:spcAft>
                <a:buClrTx/>
                <a:buSzTx/>
                <a:tabLst/>
                <a:defRPr/>
              </a:pPr>
              <a:r>
                <a:rPr lang="en-GB" sz="2400" b="1" dirty="0">
                  <a:solidFill>
                    <a:srgbClr val="FF0000"/>
                  </a:solidFill>
                  <a:latin typeface="Calibri"/>
                  <a:ea typeface="Calibri" panose="020F0502020204030204" pitchFamily="34" charset="0"/>
                  <a:cs typeface="Arial" panose="020B0604020202020204" pitchFamily="34" charset="0"/>
                </a:rPr>
                <a:t>See updated Fiche on Reporting!</a:t>
              </a:r>
              <a:endParaRPr kumimoji="0" lang="en-US" sz="2400" b="0" i="0" u="none" strike="noStrike" kern="1200" cap="none" spc="0" normalizeH="0" baseline="0" noProof="0" dirty="0">
                <a:ln>
                  <a:noFill/>
                </a:ln>
                <a:solidFill>
                  <a:srgbClr val="FF0000"/>
                </a:solidFill>
                <a:effectLst/>
                <a:uLnTx/>
                <a:uFillTx/>
                <a:latin typeface="Calibri"/>
                <a:ea typeface="+mn-ea"/>
                <a:cs typeface="+mn-cs"/>
              </a:endParaRPr>
            </a:p>
          </p:txBody>
        </p:sp>
      </p:grpSp>
    </p:spTree>
    <p:extLst>
      <p:ext uri="{BB962C8B-B14F-4D97-AF65-F5344CB8AC3E}">
        <p14:creationId xmlns:p14="http://schemas.microsoft.com/office/powerpoint/2010/main" val="70584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1616149" y="868891"/>
            <a:ext cx="9801150" cy="523220"/>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002060"/>
                </a:solidFill>
                <a:effectLst/>
                <a:uLnTx/>
                <a:uFillTx/>
                <a:latin typeface="Calibri"/>
                <a:ea typeface="+mn-ea"/>
                <a:cs typeface="+mn-cs"/>
              </a:rPr>
              <a:t>COMMON MISTAKES</a:t>
            </a:r>
            <a:r>
              <a:rPr lang="en-US" sz="2800" b="1" dirty="0">
                <a:solidFill>
                  <a:srgbClr val="002060"/>
                </a:solidFill>
              </a:rPr>
              <a:t> IN REPORTING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9113FECE-2CBA-4D5C-A8FF-B6395A44FFE8}"/>
              </a:ext>
            </a:extLst>
          </p:cNvPr>
          <p:cNvGrpSpPr/>
          <p:nvPr/>
        </p:nvGrpSpPr>
        <p:grpSpPr>
          <a:xfrm>
            <a:off x="3077172" y="1552353"/>
            <a:ext cx="6417702" cy="1326869"/>
            <a:chOff x="731074" y="2664822"/>
            <a:chExt cx="5564777" cy="1272448"/>
          </a:xfrm>
          <a:solidFill>
            <a:schemeClr val="accent1">
              <a:lumMod val="20000"/>
              <a:lumOff val="80000"/>
            </a:schemeClr>
          </a:solidFill>
        </p:grpSpPr>
        <p:sp>
          <p:nvSpPr>
            <p:cNvPr id="2" name="Oval 1">
              <a:extLst>
                <a:ext uri="{FF2B5EF4-FFF2-40B4-BE49-F238E27FC236}">
                  <a16:creationId xmlns:a16="http://schemas.microsoft.com/office/drawing/2014/main" id="{8F6ADA2E-7D3A-4278-8AD9-B1276837A7D5}"/>
                </a:ext>
              </a:extLst>
            </p:cNvPr>
            <p:cNvSpPr/>
            <p:nvPr/>
          </p:nvSpPr>
          <p:spPr>
            <a:xfrm>
              <a:off x="731074" y="2664822"/>
              <a:ext cx="5564777" cy="1272448"/>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0EB096-FC9B-47F3-B097-94619868C4D9}"/>
                </a:ext>
              </a:extLst>
            </p:cNvPr>
            <p:cNvSpPr txBox="1"/>
            <p:nvPr/>
          </p:nvSpPr>
          <p:spPr>
            <a:xfrm>
              <a:off x="1389070" y="2905608"/>
              <a:ext cx="4187632" cy="796914"/>
            </a:xfrm>
            <a:prstGeom prst="rect">
              <a:avLst/>
            </a:prstGeom>
            <a:grpFill/>
          </p:spPr>
          <p:txBody>
            <a:bodyPr wrap="square">
              <a:spAutoFit/>
            </a:bodyPr>
            <a:lstStyle/>
            <a:p>
              <a:pPr algn="ctr"/>
              <a:r>
                <a:rPr lang="en-US" sz="2400" b="1" dirty="0">
                  <a:solidFill>
                    <a:srgbClr val="002060"/>
                  </a:solidFill>
                </a:rPr>
                <a:t>CORRECYLY FILLING IN</a:t>
              </a:r>
            </a:p>
            <a:p>
              <a:pPr algn="ctr"/>
              <a:r>
                <a:rPr lang="en-US" sz="2400" b="1" dirty="0">
                  <a:solidFill>
                    <a:srgbClr val="002060"/>
                  </a:solidFill>
                </a:rPr>
                <a:t>THE TEMPLATES</a:t>
              </a:r>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1175353" y="3130305"/>
            <a:ext cx="10584256" cy="3068475"/>
            <a:chOff x="2717074" y="3757075"/>
            <a:chExt cx="8700225" cy="1650947"/>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717074" y="3757075"/>
              <a:ext cx="8700225" cy="16509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85EFFD-0630-4EF5-A6BB-C41DE4216E72}"/>
                </a:ext>
              </a:extLst>
            </p:cNvPr>
            <p:cNvSpPr txBox="1"/>
            <p:nvPr/>
          </p:nvSpPr>
          <p:spPr>
            <a:xfrm>
              <a:off x="2924628" y="3917657"/>
              <a:ext cx="8285117" cy="1407554"/>
            </a:xfrm>
            <a:prstGeom prst="rect">
              <a:avLst/>
            </a:prstGeom>
            <a:noFill/>
          </p:spPr>
          <p:txBody>
            <a:bodyPr wrap="square">
              <a:spAutoFit/>
            </a:bodyPr>
            <a:lstStyle/>
            <a:p>
              <a:pPr algn="just"/>
              <a:r>
                <a:rPr lang="en-US" sz="2800" b="1" dirty="0">
                  <a:solidFill>
                    <a:srgbClr val="002060"/>
                  </a:solidFill>
                </a:rPr>
                <a:t>Templates from Guide for Control not filled in properly.</a:t>
              </a:r>
            </a:p>
            <a:p>
              <a:pPr algn="just"/>
              <a:r>
                <a:rPr lang="en-US" sz="2800" dirty="0">
                  <a:solidFill>
                    <a:srgbClr val="002060"/>
                  </a:solidFill>
                </a:rPr>
                <a:t>E.g.: Annex 7 – General Declaration by the Lead Partner/Partner.</a:t>
              </a:r>
            </a:p>
            <a:p>
              <a:pPr algn="just"/>
              <a:endParaRPr lang="en-US" dirty="0"/>
            </a:p>
            <a:p>
              <a:pPr algn="just"/>
              <a:r>
                <a:rPr lang="en-US" sz="2400" dirty="0">
                  <a:solidFill>
                    <a:srgbClr val="C00000"/>
                  </a:solidFill>
                </a:rPr>
                <a:t>Please use the updated version of the Annex 7 published on the </a:t>
              </a:r>
              <a:r>
                <a:rPr lang="en-US" sz="2400" dirty="0" err="1">
                  <a:solidFill>
                    <a:srgbClr val="C00000"/>
                  </a:solidFill>
                </a:rPr>
                <a:t>Programme</a:t>
              </a:r>
              <a:r>
                <a:rPr lang="en-US" sz="2400" dirty="0">
                  <a:solidFill>
                    <a:srgbClr val="C00000"/>
                  </a:solidFill>
                </a:rPr>
                <a:t> website! (</a:t>
              </a:r>
              <a:r>
                <a:rPr lang="en-US" sz="2400" dirty="0">
                  <a:solidFill>
                    <a:srgbClr val="C00000"/>
                  </a:solidFill>
                  <a:hlinkClick r:id="rId4"/>
                </a:rPr>
                <a:t>https://blacksea-cbc.net/communication/news/news-2025/update-to-annex-7-of-the-guide-for-control</a:t>
              </a:r>
              <a:r>
                <a:rPr lang="en-US" sz="2400" dirty="0">
                  <a:solidFill>
                    <a:srgbClr val="C00000"/>
                  </a:solidFill>
                </a:rPr>
                <a:t> )</a:t>
              </a:r>
            </a:p>
            <a:p>
              <a:pPr algn="just"/>
              <a:endParaRPr lang="en-US" dirty="0"/>
            </a:p>
          </p:txBody>
        </p:sp>
      </p:grpSp>
    </p:spTree>
    <p:extLst>
      <p:ext uri="{BB962C8B-B14F-4D97-AF65-F5344CB8AC3E}">
        <p14:creationId xmlns:p14="http://schemas.microsoft.com/office/powerpoint/2010/main" val="68796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1901450" y="725725"/>
            <a:ext cx="9652294" cy="523220"/>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002060"/>
                </a:solidFill>
                <a:effectLst/>
                <a:uLnTx/>
                <a:uFillTx/>
                <a:latin typeface="Calibri"/>
                <a:ea typeface="+mn-ea"/>
                <a:cs typeface="+mn-cs"/>
              </a:rPr>
              <a:t>COMMON MISTAKES</a:t>
            </a:r>
            <a:r>
              <a:rPr lang="en-US" sz="2800" b="1" dirty="0">
                <a:solidFill>
                  <a:srgbClr val="002060"/>
                </a:solidFill>
              </a:rPr>
              <a:t> IN REPORTING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9113FECE-2CBA-4D5C-A8FF-B6395A44FFE8}"/>
              </a:ext>
            </a:extLst>
          </p:cNvPr>
          <p:cNvGrpSpPr/>
          <p:nvPr/>
        </p:nvGrpSpPr>
        <p:grpSpPr>
          <a:xfrm>
            <a:off x="2324951" y="1429212"/>
            <a:ext cx="7853998" cy="1515059"/>
            <a:chOff x="731073" y="2610598"/>
            <a:chExt cx="6046508" cy="1783962"/>
          </a:xfrm>
        </p:grpSpPr>
        <p:sp>
          <p:nvSpPr>
            <p:cNvPr id="2" name="Oval 1">
              <a:extLst>
                <a:ext uri="{FF2B5EF4-FFF2-40B4-BE49-F238E27FC236}">
                  <a16:creationId xmlns:a16="http://schemas.microsoft.com/office/drawing/2014/main" id="{8F6ADA2E-7D3A-4278-8AD9-B1276837A7D5}"/>
                </a:ext>
              </a:extLst>
            </p:cNvPr>
            <p:cNvSpPr/>
            <p:nvPr/>
          </p:nvSpPr>
          <p:spPr>
            <a:xfrm>
              <a:off x="731073" y="2610598"/>
              <a:ext cx="6046508" cy="1783962"/>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0EB096-FC9B-47F3-B097-94619868C4D9}"/>
                </a:ext>
              </a:extLst>
            </p:cNvPr>
            <p:cNvSpPr txBox="1"/>
            <p:nvPr/>
          </p:nvSpPr>
          <p:spPr>
            <a:xfrm>
              <a:off x="1245589" y="3094111"/>
              <a:ext cx="4444403" cy="445795"/>
            </a:xfrm>
            <a:prstGeom prst="rect">
              <a:avLst/>
            </a:prstGeom>
            <a:noFill/>
          </p:spPr>
          <p:txBody>
            <a:bodyPr wrap="square">
              <a:spAutoFit/>
            </a:bodyPr>
            <a:lstStyle/>
            <a:p>
              <a:pPr algn="ctr"/>
              <a:endParaRPr lang="en-US" sz="2000" b="1" dirty="0"/>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1149745" y="2936994"/>
            <a:ext cx="10515600" cy="3988157"/>
            <a:chOff x="2555857" y="2723957"/>
            <a:chExt cx="8996028" cy="3578378"/>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555857" y="2859083"/>
              <a:ext cx="8996028" cy="3173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85EFFD-0630-4EF5-A6BB-C41DE4216E72}"/>
                </a:ext>
              </a:extLst>
            </p:cNvPr>
            <p:cNvSpPr txBox="1"/>
            <p:nvPr/>
          </p:nvSpPr>
          <p:spPr>
            <a:xfrm>
              <a:off x="2888375" y="2723957"/>
              <a:ext cx="8663510" cy="3578378"/>
            </a:xfrm>
            <a:prstGeom prst="rect">
              <a:avLst/>
            </a:prstGeom>
            <a:noFill/>
          </p:spPr>
          <p:txBody>
            <a:bodyPr wrap="square">
              <a:spAutoFit/>
            </a:bodyPr>
            <a:lstStyle/>
            <a:p>
              <a:pPr algn="just"/>
              <a:endParaRPr lang="en-US" b="1" dirty="0"/>
            </a:p>
            <a:p>
              <a:pPr algn="just"/>
              <a:r>
                <a:rPr lang="en-US" sz="2400" dirty="0">
                  <a:solidFill>
                    <a:srgbClr val="002060"/>
                  </a:solidFill>
                </a:rPr>
                <a:t>The appointment act within the project team for the head of the institution/organization /legal representative </a:t>
              </a:r>
              <a:r>
                <a:rPr lang="en-US" sz="2400" dirty="0">
                  <a:solidFill>
                    <a:srgbClr val="C00000"/>
                  </a:solidFill>
                </a:rPr>
                <a:t>may be signed only on the basis of the mandate granted in this respect </a:t>
              </a:r>
              <a:r>
                <a:rPr lang="en-US" sz="2400" dirty="0">
                  <a:solidFill>
                    <a:srgbClr val="002060"/>
                  </a:solidFill>
                </a:rPr>
                <a:t>according to the statute </a:t>
              </a:r>
              <a:r>
                <a:rPr lang="en-US" sz="2400" dirty="0">
                  <a:solidFill>
                    <a:srgbClr val="C00000"/>
                  </a:solidFill>
                </a:rPr>
                <a:t>by decision of the Board of Directors/General Assembly of Shareholders, as the case may be</a:t>
              </a:r>
              <a:r>
                <a:rPr lang="en-US" sz="2400" dirty="0"/>
                <a:t>, </a:t>
              </a:r>
              <a:r>
                <a:rPr lang="en-US" sz="2400" dirty="0">
                  <a:solidFill>
                    <a:srgbClr val="002060"/>
                  </a:solidFill>
                </a:rPr>
                <a:t>depending on the form of establishment. </a:t>
              </a:r>
            </a:p>
            <a:p>
              <a:pPr algn="just"/>
              <a:endParaRPr lang="en-US" sz="2400" dirty="0"/>
            </a:p>
            <a:p>
              <a:pPr algn="just"/>
              <a:r>
                <a:rPr lang="en-US" sz="2400" dirty="0">
                  <a:solidFill>
                    <a:srgbClr val="C00000"/>
                  </a:solidFill>
                </a:rPr>
                <a:t>Please check </a:t>
              </a:r>
              <a:r>
                <a:rPr lang="en-US" sz="2400" dirty="0">
                  <a:solidFill>
                    <a:srgbClr val="002060"/>
                  </a:solidFill>
                </a:rPr>
                <a:t>"Errors to avoid" published on the </a:t>
              </a:r>
              <a:r>
                <a:rPr lang="en-US" sz="2400" dirty="0" err="1">
                  <a:solidFill>
                    <a:srgbClr val="002060"/>
                  </a:solidFill>
                </a:rPr>
                <a:t>Programme</a:t>
              </a:r>
              <a:r>
                <a:rPr lang="en-US" sz="2400" dirty="0">
                  <a:solidFill>
                    <a:srgbClr val="002060"/>
                  </a:solidFill>
                </a:rPr>
                <a:t> website, section </a:t>
              </a:r>
              <a:r>
                <a:rPr lang="en-US" sz="2400" dirty="0" err="1">
                  <a:solidFill>
                    <a:srgbClr val="002060"/>
                  </a:solidFill>
                </a:rPr>
                <a:t>Programme</a:t>
              </a:r>
              <a:r>
                <a:rPr lang="en-US" sz="2400" dirty="0">
                  <a:solidFill>
                    <a:srgbClr val="002060"/>
                  </a:solidFill>
                </a:rPr>
                <a:t> Documents - Implementation! (</a:t>
              </a:r>
              <a:r>
                <a:rPr lang="en-US" sz="2400" dirty="0">
                  <a:solidFill>
                    <a:srgbClr val="002060"/>
                  </a:solidFill>
                  <a:hlinkClick r:id="rId4"/>
                </a:rPr>
                <a:t>https://www.blacksea-cbc.net/images/Errors_to_avoid.pdf</a:t>
              </a:r>
              <a:r>
                <a:rPr lang="en-US" sz="2400" dirty="0">
                  <a:solidFill>
                    <a:srgbClr val="002060"/>
                  </a:solidFill>
                </a:rPr>
                <a:t> )</a:t>
              </a:r>
            </a:p>
          </p:txBody>
        </p:sp>
      </p:grpSp>
      <p:sp>
        <p:nvSpPr>
          <p:cNvPr id="12" name="TextBox 11">
            <a:extLst>
              <a:ext uri="{FF2B5EF4-FFF2-40B4-BE49-F238E27FC236}">
                <a16:creationId xmlns:a16="http://schemas.microsoft.com/office/drawing/2014/main" id="{2C64220A-2510-4591-B10E-E31541276C3C}"/>
              </a:ext>
            </a:extLst>
          </p:cNvPr>
          <p:cNvSpPr txBox="1"/>
          <p:nvPr/>
        </p:nvSpPr>
        <p:spPr>
          <a:xfrm>
            <a:off x="3321607" y="1688800"/>
            <a:ext cx="6188148"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LEGAL REPRESENTATIVE OF PARTNER DOUBLE SIGNS HIS/HER APPOINTMENT AS PROJECT STAFF AND THE SUBSEQUENT DOCUMENTS OF THE PROJECT. </a:t>
            </a:r>
          </a:p>
        </p:txBody>
      </p:sp>
    </p:spTree>
    <p:extLst>
      <p:ext uri="{BB962C8B-B14F-4D97-AF65-F5344CB8AC3E}">
        <p14:creationId xmlns:p14="http://schemas.microsoft.com/office/powerpoint/2010/main" val="23097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9113FECE-2CBA-4D5C-A8FF-B6395A44FFE8}"/>
              </a:ext>
            </a:extLst>
          </p:cNvPr>
          <p:cNvGrpSpPr/>
          <p:nvPr/>
        </p:nvGrpSpPr>
        <p:grpSpPr>
          <a:xfrm>
            <a:off x="3728399" y="145483"/>
            <a:ext cx="6283680" cy="1034732"/>
            <a:chOff x="731074" y="2664822"/>
            <a:chExt cx="5564777" cy="1227909"/>
          </a:xfrm>
        </p:grpSpPr>
        <p:sp>
          <p:nvSpPr>
            <p:cNvPr id="2" name="Oval 1">
              <a:extLst>
                <a:ext uri="{FF2B5EF4-FFF2-40B4-BE49-F238E27FC236}">
                  <a16:creationId xmlns:a16="http://schemas.microsoft.com/office/drawing/2014/main" id="{8F6ADA2E-7D3A-4278-8AD9-B1276837A7D5}"/>
                </a:ext>
              </a:extLst>
            </p:cNvPr>
            <p:cNvSpPr/>
            <p:nvPr/>
          </p:nvSpPr>
          <p:spPr>
            <a:xfrm>
              <a:off x="731074" y="2664822"/>
              <a:ext cx="5564777" cy="12279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30EB096-FC9B-47F3-B097-94619868C4D9}"/>
                </a:ext>
              </a:extLst>
            </p:cNvPr>
            <p:cNvSpPr txBox="1"/>
            <p:nvPr/>
          </p:nvSpPr>
          <p:spPr>
            <a:xfrm>
              <a:off x="783486" y="2856621"/>
              <a:ext cx="536838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PAY ATTENTION TO CONTROLLER'S CERTIFICATION!</a:t>
              </a:r>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1046223" y="1369889"/>
            <a:ext cx="10685721" cy="4623142"/>
            <a:chOff x="2717072" y="3051223"/>
            <a:chExt cx="8700225" cy="3759411"/>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717072" y="3051223"/>
              <a:ext cx="8700225" cy="37594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85EFFD-0630-4EF5-A6BB-C41DE4216E72}"/>
                </a:ext>
              </a:extLst>
            </p:cNvPr>
            <p:cNvSpPr txBox="1"/>
            <p:nvPr/>
          </p:nvSpPr>
          <p:spPr>
            <a:xfrm>
              <a:off x="2909355" y="3657165"/>
              <a:ext cx="8418138" cy="232756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a:ea typeface="+mn-ea"/>
                  <a:cs typeface="+mn-cs"/>
                </a:rPr>
                <a:t>E.g.: </a:t>
              </a:r>
              <a:r>
                <a:rPr lang="en-US" sz="2000" dirty="0">
                  <a:solidFill>
                    <a:srgbClr val="002060"/>
                  </a:solidFill>
                  <a:latin typeface="Calibri"/>
                </a:rPr>
                <a:t>The Controller incorrectly used the </a:t>
              </a:r>
              <a:r>
                <a:rPr lang="en-US" sz="2000" dirty="0" err="1">
                  <a:solidFill>
                    <a:srgbClr val="002060"/>
                  </a:solidFill>
                  <a:latin typeface="Calibri"/>
                </a:rPr>
                <a:t>Inforeuro</a:t>
              </a:r>
              <a:r>
                <a:rPr lang="en-US" sz="2000" dirty="0">
                  <a:solidFill>
                    <a:srgbClr val="002060"/>
                  </a:solidFill>
                  <a:latin typeface="Calibri"/>
                </a:rPr>
                <a:t> exchange rate of the month of payment, in order to convert in </a:t>
              </a:r>
              <a:r>
                <a:rPr kumimoji="0" lang="en-US" sz="2000" b="0" i="0" u="none" strike="noStrike" kern="1200" cap="none" spc="0" normalizeH="0" baseline="0" noProof="0" dirty="0">
                  <a:ln>
                    <a:noFill/>
                  </a:ln>
                  <a:solidFill>
                    <a:srgbClr val="002060"/>
                  </a:solidFill>
                  <a:effectLst/>
                  <a:uLnTx/>
                  <a:uFillTx/>
                  <a:latin typeface="Calibri"/>
                  <a:ea typeface="+mn-ea"/>
                  <a:cs typeface="+mn-cs"/>
                </a:rPr>
                <a:t>EURO the costs reported in national currency. According to Interreg Regulation and </a:t>
              </a:r>
              <a:r>
                <a:rPr kumimoji="0" lang="en-US" sz="2000" b="0" i="0" u="none" strike="noStrike" kern="1200" cap="none" spc="0" normalizeH="0" baseline="0" noProof="0" dirty="0" err="1">
                  <a:ln>
                    <a:noFill/>
                  </a:ln>
                  <a:solidFill>
                    <a:srgbClr val="002060"/>
                  </a:solidFill>
                  <a:effectLst/>
                  <a:uLnTx/>
                  <a:uFillTx/>
                  <a:latin typeface="Calibri"/>
                  <a:ea typeface="+mn-ea"/>
                  <a:cs typeface="+mn-cs"/>
                </a:rPr>
                <a:t>Programme</a:t>
              </a:r>
              <a:r>
                <a:rPr kumimoji="0" lang="en-US" sz="2000" b="0" i="0" u="none" strike="noStrike" kern="1200" cap="none" spc="0" normalizeH="0" baseline="0" noProof="0" dirty="0">
                  <a:ln>
                    <a:noFill/>
                  </a:ln>
                  <a:solidFill>
                    <a:srgbClr val="002060"/>
                  </a:solidFill>
                  <a:effectLst/>
                  <a:uLnTx/>
                  <a:uFillTx/>
                  <a:latin typeface="Calibri"/>
                  <a:ea typeface="+mn-ea"/>
                  <a:cs typeface="+mn-cs"/>
                </a:rPr>
                <a:t> rules, </a:t>
              </a:r>
              <a:r>
                <a:rPr kumimoji="0" lang="en-US" sz="2000" b="0" i="0" u="none" strike="noStrike" kern="1200" cap="none" spc="0" normalizeH="0" baseline="0" noProof="0" dirty="0">
                  <a:ln>
                    <a:noFill/>
                  </a:ln>
                  <a:solidFill>
                    <a:srgbClr val="C00000"/>
                  </a:solidFill>
                  <a:effectLst/>
                  <a:uLnTx/>
                  <a:uFillTx/>
                  <a:latin typeface="Calibri"/>
                  <a:ea typeface="+mn-ea"/>
                  <a:cs typeface="+mn-cs"/>
                </a:rPr>
                <a:t>the </a:t>
              </a:r>
              <a:r>
                <a:rPr kumimoji="0" lang="en-US" sz="2000" b="0" i="0" u="none" strike="noStrike" kern="1200" cap="none" spc="0" normalizeH="0" baseline="0" noProof="0" dirty="0" err="1">
                  <a:ln>
                    <a:noFill/>
                  </a:ln>
                  <a:solidFill>
                    <a:srgbClr val="C00000"/>
                  </a:solidFill>
                  <a:effectLst/>
                  <a:uLnTx/>
                  <a:uFillTx/>
                  <a:latin typeface="Calibri"/>
                  <a:ea typeface="+mn-ea"/>
                  <a:cs typeface="+mn-cs"/>
                </a:rPr>
                <a:t>Inforeuro</a:t>
              </a:r>
              <a:r>
                <a:rPr kumimoji="0" lang="en-US" sz="2000" b="0" i="0" u="none" strike="noStrike" kern="1200" cap="none" spc="0" normalizeH="0" baseline="0" noProof="0" dirty="0">
                  <a:ln>
                    <a:noFill/>
                  </a:ln>
                  <a:solidFill>
                    <a:srgbClr val="C00000"/>
                  </a:solidFill>
                  <a:effectLst/>
                  <a:uLnTx/>
                  <a:uFillTx/>
                  <a:latin typeface="Calibri"/>
                  <a:ea typeface="+mn-ea"/>
                  <a:cs typeface="+mn-cs"/>
                </a:rPr>
                <a:t> exchange rate used is the one from the month of submitting the report to the Controller and this conversion is done AUTOMATICALLY by the </a:t>
              </a:r>
              <a:r>
                <a:rPr kumimoji="0" lang="en-US" sz="2000" b="0" i="0" u="none" strike="noStrike" kern="1200" cap="none" spc="0" normalizeH="0" baseline="0" noProof="0" dirty="0" err="1">
                  <a:ln>
                    <a:noFill/>
                  </a:ln>
                  <a:solidFill>
                    <a:srgbClr val="C00000"/>
                  </a:solidFill>
                  <a:effectLst/>
                  <a:uLnTx/>
                  <a:uFillTx/>
                  <a:latin typeface="Calibri"/>
                  <a:ea typeface="+mn-ea"/>
                  <a:cs typeface="+mn-cs"/>
                </a:rPr>
                <a:t>Jems</a:t>
              </a:r>
              <a:r>
                <a:rPr kumimoji="0" lang="en-US" sz="2000" b="0" i="0" u="none" strike="noStrike" kern="1200" cap="none" spc="0" normalizeH="0" baseline="0" noProof="0" dirty="0">
                  <a:ln>
                    <a:noFill/>
                  </a:ln>
                  <a:solidFill>
                    <a:srgbClr val="C00000"/>
                  </a:solidFill>
                  <a:effectLst/>
                  <a:uLnTx/>
                  <a:uFillTx/>
                  <a:latin typeface="Calibri"/>
                  <a:ea typeface="+mn-ea"/>
                  <a:cs typeface="+mn-cs"/>
                </a:rPr>
                <a:t> system.</a:t>
              </a:r>
            </a:p>
            <a:p>
              <a:pPr marL="342900" indent="-342900" algn="just">
                <a:spcBef>
                  <a:spcPts val="600"/>
                </a:spcBef>
                <a:spcAft>
                  <a:spcPts val="600"/>
                </a:spcAft>
                <a:buFont typeface="Arial" panose="020B0604020202020204" pitchFamily="34" charset="0"/>
                <a:buChar char="•"/>
                <a:defRPr/>
              </a:pPr>
              <a:r>
                <a:rPr lang="en-US" sz="2000" dirty="0">
                  <a:solidFill>
                    <a:srgbClr val="002060"/>
                  </a:solidFill>
                  <a:latin typeface="Calibri"/>
                </a:rPr>
                <a:t>The Controller clearly mentions the reasons for “parking” expenditures and/or the reason for considering them ineligible.</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a:ea typeface="+mn-ea"/>
                  <a:cs typeface="+mn-cs"/>
                </a:rPr>
                <a:t>Partner </a:t>
              </a:r>
              <a:r>
                <a:rPr kumimoji="0" lang="en-US" sz="2000" b="1" i="0" u="none" strike="noStrike" kern="1200" cap="none" spc="0" normalizeH="0" baseline="0" noProof="0" dirty="0">
                  <a:ln>
                    <a:noFill/>
                  </a:ln>
                  <a:solidFill>
                    <a:srgbClr val="002060"/>
                  </a:solidFill>
                  <a:effectLst/>
                  <a:uLnTx/>
                  <a:uFillTx/>
                  <a:latin typeface="Calibri"/>
                  <a:ea typeface="+mn-ea"/>
                  <a:cs typeface="+mn-cs"/>
                </a:rPr>
                <a:t>has the possibility to appeal </a:t>
              </a:r>
              <a:r>
                <a:rPr kumimoji="0" lang="en-US" sz="2000" b="0" i="0" u="none" strike="noStrike" kern="1200" cap="none" spc="0" normalizeH="0" baseline="0" noProof="0" dirty="0">
                  <a:ln>
                    <a:noFill/>
                  </a:ln>
                  <a:solidFill>
                    <a:srgbClr val="002060"/>
                  </a:solidFill>
                  <a:effectLst/>
                  <a:uLnTx/>
                  <a:uFillTx/>
                  <a:latin typeface="Calibri"/>
                  <a:ea typeface="+mn-ea"/>
                  <a:cs typeface="+mn-cs"/>
                </a:rPr>
                <a:t>the Controller’s </a:t>
              </a:r>
              <a:r>
                <a:rPr kumimoji="0" lang="ro-RO" sz="2000" b="0" i="0" u="none" strike="noStrike" kern="1200" cap="none" spc="0" normalizeH="0" baseline="0" noProof="0" dirty="0">
                  <a:ln>
                    <a:noFill/>
                  </a:ln>
                  <a:solidFill>
                    <a:srgbClr val="002060"/>
                  </a:solidFill>
                  <a:effectLst/>
                  <a:uLnTx/>
                  <a:uFillTx/>
                  <a:latin typeface="Calibri"/>
                  <a:ea typeface="+mn-ea"/>
                  <a:cs typeface="+mn-cs"/>
                </a:rPr>
                <a:t>results of verifications</a:t>
              </a:r>
              <a:r>
                <a:rPr kumimoji="0" lang="en-US" sz="2000" b="0" i="0" u="none" strike="noStrike" kern="1200" cap="none" spc="0" normalizeH="0" baseline="0" noProof="0" dirty="0">
                  <a:ln>
                    <a:noFill/>
                  </a:ln>
                  <a:solidFill>
                    <a:srgbClr val="002060"/>
                  </a:solidFill>
                  <a:effectLst/>
                  <a:uLnTx/>
                  <a:uFillTx/>
                  <a:latin typeface="Calibri"/>
                  <a:ea typeface="+mn-ea"/>
                  <a:cs typeface="+mn-cs"/>
                </a:rPr>
                <a:t>.</a:t>
              </a:r>
            </a:p>
          </p:txBody>
        </p:sp>
      </p:grpSp>
      <p:sp>
        <p:nvSpPr>
          <p:cNvPr id="6" name="TextBox 5">
            <a:extLst>
              <a:ext uri="{FF2B5EF4-FFF2-40B4-BE49-F238E27FC236}">
                <a16:creationId xmlns:a16="http://schemas.microsoft.com/office/drawing/2014/main" id="{DBDA6500-CCB6-4381-8DC9-C650A8182C9E}"/>
              </a:ext>
            </a:extLst>
          </p:cNvPr>
          <p:cNvSpPr txBox="1"/>
          <p:nvPr/>
        </p:nvSpPr>
        <p:spPr>
          <a:xfrm>
            <a:off x="2448859" y="5168935"/>
            <a:ext cx="8176437" cy="830997"/>
          </a:xfrm>
          <a:prstGeom prst="rect">
            <a:avLst/>
          </a:prstGeom>
          <a:noFill/>
        </p:spPr>
        <p:txBody>
          <a:bodyPr wrap="square" rtlCol="0">
            <a:spAutoFit/>
          </a:bodyPr>
          <a:lstStyle/>
          <a:p>
            <a:pPr marR="0" lvl="0" algn="ctr" defTabSz="914400" rtl="0" eaLnBrk="1" fontAlgn="auto" latinLnBrk="0" hangingPunct="1">
              <a:lnSpc>
                <a:spcPct val="100000"/>
              </a:lnSpc>
              <a:spcBef>
                <a:spcPts val="600"/>
              </a:spcBef>
              <a:spcAft>
                <a:spcPts val="600"/>
              </a:spcAft>
              <a:buClrTx/>
              <a:buSzTx/>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Managing Authority</a:t>
            </a:r>
            <a:r>
              <a:rPr kumimoji="0" lang="en-US" sz="2400" b="0"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rPr>
              <a:t> approval of the report takes into account the expenditure certified by the Controllers.</a:t>
            </a:r>
            <a:endParaRPr kumimoji="0" lang="en-US" sz="24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31004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2232837" y="868891"/>
            <a:ext cx="91844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FINANCIAL &amp; REPORTING ASPECTS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9113FECE-2CBA-4D5C-A8FF-B6395A44FFE8}"/>
              </a:ext>
            </a:extLst>
          </p:cNvPr>
          <p:cNvGrpSpPr/>
          <p:nvPr/>
        </p:nvGrpSpPr>
        <p:grpSpPr>
          <a:xfrm>
            <a:off x="822514" y="1620733"/>
            <a:ext cx="6283680" cy="1154366"/>
            <a:chOff x="731074" y="2664822"/>
            <a:chExt cx="5564777" cy="1227909"/>
          </a:xfrm>
          <a:solidFill>
            <a:schemeClr val="accent1">
              <a:lumMod val="20000"/>
              <a:lumOff val="80000"/>
            </a:schemeClr>
          </a:solidFill>
        </p:grpSpPr>
        <p:sp>
          <p:nvSpPr>
            <p:cNvPr id="2" name="Oval 1">
              <a:extLst>
                <a:ext uri="{FF2B5EF4-FFF2-40B4-BE49-F238E27FC236}">
                  <a16:creationId xmlns:a16="http://schemas.microsoft.com/office/drawing/2014/main" id="{8F6ADA2E-7D3A-4278-8AD9-B1276837A7D5}"/>
                </a:ext>
              </a:extLst>
            </p:cNvPr>
            <p:cNvSpPr/>
            <p:nvPr/>
          </p:nvSpPr>
          <p:spPr>
            <a:xfrm>
              <a:off x="731074" y="2664822"/>
              <a:ext cx="5564777" cy="122790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30EB096-FC9B-47F3-B097-94619868C4D9}"/>
                </a:ext>
              </a:extLst>
            </p:cNvPr>
            <p:cNvSpPr txBox="1"/>
            <p:nvPr/>
          </p:nvSpPr>
          <p:spPr>
            <a:xfrm>
              <a:off x="1170259" y="3094111"/>
              <a:ext cx="4595063" cy="46166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PROGRAMME FICHES</a:t>
              </a:r>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7403906" y="3461783"/>
            <a:ext cx="4441372" cy="954107"/>
            <a:chOff x="2717074" y="3683726"/>
            <a:chExt cx="8700225" cy="1724297"/>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717074" y="3683726"/>
              <a:ext cx="8700225" cy="17242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85EFFD-0630-4EF5-A6BB-C41DE4216E72}"/>
                </a:ext>
              </a:extLst>
            </p:cNvPr>
            <p:cNvSpPr txBox="1"/>
            <p:nvPr/>
          </p:nvSpPr>
          <p:spPr>
            <a:xfrm>
              <a:off x="2909751" y="3973304"/>
              <a:ext cx="8285117"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https://www.blacksea-cbc.net/interreg-next-bsb-2021-2027/project-toolkit/fiches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651875F1-80B6-4036-AB4D-191AA7347406}"/>
              </a:ext>
            </a:extLst>
          </p:cNvPr>
          <p:cNvPicPr>
            <a:picLocks noChangeAspect="1"/>
          </p:cNvPicPr>
          <p:nvPr/>
        </p:nvPicPr>
        <p:blipFill>
          <a:blip r:embed="rId5"/>
          <a:stretch>
            <a:fillRect/>
          </a:stretch>
        </p:blipFill>
        <p:spPr>
          <a:xfrm>
            <a:off x="822514" y="2976412"/>
            <a:ext cx="6283680" cy="3782336"/>
          </a:xfrm>
          <a:prstGeom prst="rect">
            <a:avLst/>
          </a:prstGeom>
        </p:spPr>
      </p:pic>
    </p:spTree>
    <p:extLst>
      <p:ext uri="{BB962C8B-B14F-4D97-AF65-F5344CB8AC3E}">
        <p14:creationId xmlns:p14="http://schemas.microsoft.com/office/powerpoint/2010/main" val="367645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a:extLst>
              <a:ext uri="{FF2B5EF4-FFF2-40B4-BE49-F238E27FC236}">
                <a16:creationId xmlns:a16="http://schemas.microsoft.com/office/drawing/2014/main" id="{CF7A538B-6815-4DBD-A072-F59BA8E498DB}"/>
              </a:ext>
            </a:extLst>
          </p:cNvPr>
          <p:cNvGrpSpPr/>
          <p:nvPr/>
        </p:nvGrpSpPr>
        <p:grpSpPr>
          <a:xfrm>
            <a:off x="2939544" y="3429378"/>
            <a:ext cx="1591582" cy="617162"/>
            <a:chOff x="1488849" y="3837442"/>
            <a:chExt cx="1591582" cy="617162"/>
          </a:xfrm>
        </p:grpSpPr>
        <p:sp>
          <p:nvSpPr>
            <p:cNvPr id="10" name="TextBox 9">
              <a:extLst>
                <a:ext uri="{FF2B5EF4-FFF2-40B4-BE49-F238E27FC236}">
                  <a16:creationId xmlns:a16="http://schemas.microsoft.com/office/drawing/2014/main" id="{5DEC3DC8-796E-4F9F-86A4-F1A932C97776}"/>
                </a:ext>
              </a:extLst>
            </p:cNvPr>
            <p:cNvSpPr txBox="1"/>
            <p:nvPr/>
          </p:nvSpPr>
          <p:spPr>
            <a:xfrm>
              <a:off x="1488849" y="3837442"/>
              <a:ext cx="1591582" cy="369332"/>
            </a:xfrm>
            <a:prstGeom prst="rect">
              <a:avLst/>
            </a:prstGeom>
            <a:noFill/>
          </p:spPr>
          <p:txBody>
            <a:bodyPr wrap="square" rtlCol="0">
              <a:spAutoFit/>
            </a:bodyPr>
            <a:lstStyle/>
            <a:p>
              <a:pPr algn="ctr"/>
              <a:endParaRPr lang="en-US" b="1" dirty="0">
                <a:solidFill>
                  <a:srgbClr val="FF5969"/>
                </a:solidFill>
                <a:latin typeface="Tw Cen MT" panose="020B0602020104020603" pitchFamily="34" charset="0"/>
              </a:endParaRPr>
            </a:p>
          </p:txBody>
        </p:sp>
        <p:sp>
          <p:nvSpPr>
            <p:cNvPr id="13" name="TextBox 12">
              <a:extLst>
                <a:ext uri="{FF2B5EF4-FFF2-40B4-BE49-F238E27FC236}">
                  <a16:creationId xmlns:a16="http://schemas.microsoft.com/office/drawing/2014/main" id="{8A7438F0-DCC4-4203-B1D7-F6EBA8060307}"/>
                </a:ext>
              </a:extLst>
            </p:cNvPr>
            <p:cNvSpPr txBox="1"/>
            <p:nvPr/>
          </p:nvSpPr>
          <p:spPr>
            <a:xfrm>
              <a:off x="1488849" y="4146827"/>
              <a:ext cx="1591582" cy="307777"/>
            </a:xfrm>
            <a:prstGeom prst="rect">
              <a:avLst/>
            </a:prstGeom>
            <a:noFill/>
          </p:spPr>
          <p:txBody>
            <a:bodyPr wrap="square" rtlCol="0">
              <a:spAutoFit/>
            </a:bodyPr>
            <a:lstStyle/>
            <a:p>
              <a:pPr algn="ctr"/>
              <a:endParaRPr lang="en-US" sz="1400" b="1" dirty="0">
                <a:solidFill>
                  <a:srgbClr val="A6A6A6"/>
                </a:solidFill>
                <a:latin typeface="Tw Cen MT" panose="020B0602020104020603" pitchFamily="34" charset="0"/>
              </a:endParaRPr>
            </a:p>
          </p:txBody>
        </p:sp>
      </p:grpSp>
      <p:pic>
        <p:nvPicPr>
          <p:cNvPr id="15" name="Picture 14">
            <a:extLst>
              <a:ext uri="{FF2B5EF4-FFF2-40B4-BE49-F238E27FC236}">
                <a16:creationId xmlns:a16="http://schemas.microsoft.com/office/drawing/2014/main" id="{7429117A-C5F4-4C94-B5C9-CA0A57203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907" y="2989630"/>
            <a:ext cx="4831266" cy="3412602"/>
          </a:xfrm>
          <a:prstGeom prst="rect">
            <a:avLst/>
          </a:prstGeom>
        </p:spPr>
      </p:pic>
      <p:pic>
        <p:nvPicPr>
          <p:cNvPr id="16" name="Picture 15">
            <a:extLst>
              <a:ext uri="{FF2B5EF4-FFF2-40B4-BE49-F238E27FC236}">
                <a16:creationId xmlns:a16="http://schemas.microsoft.com/office/drawing/2014/main" id="{32A0670B-22F4-4B40-9BCC-9C05C6F3DE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5862" y="1358424"/>
            <a:ext cx="3766696" cy="1812449"/>
          </a:xfrm>
          <a:prstGeom prst="rect">
            <a:avLst/>
          </a:prstGeom>
        </p:spPr>
      </p:pic>
      <p:pic>
        <p:nvPicPr>
          <p:cNvPr id="17" name="Picture 16">
            <a:extLst>
              <a:ext uri="{FF2B5EF4-FFF2-40B4-BE49-F238E27FC236}">
                <a16:creationId xmlns:a16="http://schemas.microsoft.com/office/drawing/2014/main" id="{ED3C825C-D7E6-4F51-AF11-30523A496B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3783" y="4306065"/>
            <a:ext cx="3718775" cy="2162021"/>
          </a:xfrm>
          <a:prstGeom prst="rect">
            <a:avLst/>
          </a:prstGeom>
        </p:spPr>
      </p:pic>
      <p:sp>
        <p:nvSpPr>
          <p:cNvPr id="18" name="Rectangle: Rounded Corners 17">
            <a:extLst>
              <a:ext uri="{FF2B5EF4-FFF2-40B4-BE49-F238E27FC236}">
                <a16:creationId xmlns:a16="http://schemas.microsoft.com/office/drawing/2014/main" id="{141AE97C-BF10-4ED2-AC47-4D7749B30597}"/>
              </a:ext>
            </a:extLst>
          </p:cNvPr>
          <p:cNvSpPr/>
          <p:nvPr/>
        </p:nvSpPr>
        <p:spPr>
          <a:xfrm>
            <a:off x="1078285" y="2187993"/>
            <a:ext cx="2355182"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www.blacksea-cbc.net</a:t>
            </a:r>
            <a:endParaRPr lang="ro-RO" sz="1350" b="1" u="sng" dirty="0">
              <a:solidFill>
                <a:srgbClr val="4F81BD">
                  <a:lumMod val="75000"/>
                </a:srgbClr>
              </a:solidFill>
              <a:latin typeface="Trebuchet MS" panose="020B0603020202020204" pitchFamily="34" charset="0"/>
            </a:endParaRPr>
          </a:p>
        </p:txBody>
      </p:sp>
      <p:sp>
        <p:nvSpPr>
          <p:cNvPr id="19" name="Rectangle: Rounded Corners 18">
            <a:extLst>
              <a:ext uri="{FF2B5EF4-FFF2-40B4-BE49-F238E27FC236}">
                <a16:creationId xmlns:a16="http://schemas.microsoft.com/office/drawing/2014/main" id="{343F2875-B8BD-46F8-97D4-03AD026CA3C3}"/>
              </a:ext>
            </a:extLst>
          </p:cNvPr>
          <p:cNvSpPr/>
          <p:nvPr/>
        </p:nvSpPr>
        <p:spPr>
          <a:xfrm>
            <a:off x="6707098" y="766173"/>
            <a:ext cx="3218470"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www.facebook.com/BlackSeaBasin/</a:t>
            </a:r>
            <a:endParaRPr lang="ro-RO" sz="1350" b="1" u="sng" dirty="0">
              <a:solidFill>
                <a:srgbClr val="4F81BD">
                  <a:lumMod val="75000"/>
                </a:srgbClr>
              </a:solidFill>
              <a:latin typeface="Trebuchet MS" panose="020B0603020202020204" pitchFamily="34" charset="0"/>
            </a:endParaRPr>
          </a:p>
        </p:txBody>
      </p:sp>
      <p:sp>
        <p:nvSpPr>
          <p:cNvPr id="20" name="Rectangle: Rounded Corners 19">
            <a:extLst>
              <a:ext uri="{FF2B5EF4-FFF2-40B4-BE49-F238E27FC236}">
                <a16:creationId xmlns:a16="http://schemas.microsoft.com/office/drawing/2014/main" id="{FC70B652-6920-4EC3-9466-AD51B5F52495}"/>
              </a:ext>
            </a:extLst>
          </p:cNvPr>
          <p:cNvSpPr/>
          <p:nvPr/>
        </p:nvSpPr>
        <p:spPr>
          <a:xfrm>
            <a:off x="6808272" y="3429000"/>
            <a:ext cx="3824286"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www.instagram.com/blackseabasincbc/</a:t>
            </a:r>
            <a:endParaRPr lang="ro-RO" sz="1350" b="1" u="sng" dirty="0">
              <a:solidFill>
                <a:srgbClr val="4F81BD">
                  <a:lumMod val="75000"/>
                </a:srgbClr>
              </a:solidFill>
              <a:latin typeface="Trebuchet MS" panose="020B0603020202020204" pitchFamily="34" charset="0"/>
            </a:endParaRPr>
          </a:p>
        </p:txBody>
      </p:sp>
      <p:sp>
        <p:nvSpPr>
          <p:cNvPr id="21" name="TextBox 20">
            <a:extLst>
              <a:ext uri="{FF2B5EF4-FFF2-40B4-BE49-F238E27FC236}">
                <a16:creationId xmlns:a16="http://schemas.microsoft.com/office/drawing/2014/main" id="{993041B7-0AF8-48E9-9C2E-2D40227F0767}"/>
              </a:ext>
            </a:extLst>
          </p:cNvPr>
          <p:cNvSpPr txBox="1"/>
          <p:nvPr/>
        </p:nvSpPr>
        <p:spPr>
          <a:xfrm>
            <a:off x="1363497" y="1348760"/>
            <a:ext cx="2617727" cy="507831"/>
          </a:xfrm>
          <a:prstGeom prst="rect">
            <a:avLst/>
          </a:prstGeom>
          <a:solidFill>
            <a:srgbClr val="0070C0">
              <a:alpha val="6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chemeClr val="accent1">
                <a:alpha val="70000"/>
              </a:schemeClr>
            </a:glow>
            <a:innerShdw blurRad="114300">
              <a:prstClr val="black"/>
            </a:innerShdw>
          </a:effectLst>
        </p:spPr>
        <p:txBody>
          <a:bodyPr wrap="square">
            <a:spAutoFit/>
          </a:bodyPr>
          <a:lstStyle/>
          <a:p>
            <a:pPr algn="ctr"/>
            <a:r>
              <a:rPr lang="en-GB" sz="1350" dirty="0">
                <a:solidFill>
                  <a:schemeClr val="bg1">
                    <a:lumMod val="95000"/>
                  </a:schemeClr>
                </a:solidFill>
                <a:latin typeface="Trebuchet MS" panose="020B0603020202020204" pitchFamily="34" charset="0"/>
              </a:rPr>
              <a:t>Help desk:</a:t>
            </a:r>
            <a:endParaRPr lang="en-GB" sz="1350"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endParaRPr>
          </a:p>
          <a:p>
            <a:pPr algn="ctr"/>
            <a:r>
              <a:rPr lang="en-GB" sz="1350" b="1" u="sng"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rPr>
              <a:t>office@bsb.adrse.ro</a:t>
            </a:r>
            <a:r>
              <a:rPr lang="en-GB" sz="1350" b="1" u="sng" dirty="0">
                <a:solidFill>
                  <a:schemeClr val="bg1">
                    <a:lumMod val="95000"/>
                  </a:schemeClr>
                </a:solidFill>
                <a:latin typeface="Trebuchet MS" panose="020B0603020202020204" pitchFamily="34" charset="0"/>
              </a:rPr>
              <a:t> </a:t>
            </a:r>
          </a:p>
        </p:txBody>
      </p:sp>
    </p:spTree>
    <p:extLst>
      <p:ext uri="{BB962C8B-B14F-4D97-AF65-F5344CB8AC3E}">
        <p14:creationId xmlns:p14="http://schemas.microsoft.com/office/powerpoint/2010/main" val="370561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384526" y="1243845"/>
            <a:ext cx="79900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Webex</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 meeting</a:t>
            </a:r>
          </a:p>
        </p:txBody>
      </p:sp>
      <p:sp>
        <p:nvSpPr>
          <p:cNvPr id="62" name="Rectangle 61">
            <a:extLst>
              <a:ext uri="{FF2B5EF4-FFF2-40B4-BE49-F238E27FC236}">
                <a16:creationId xmlns:a16="http://schemas.microsoft.com/office/drawing/2014/main" id="{A3725B73-D5E5-49E8-A59B-E16C8EEE661F}"/>
              </a:ext>
            </a:extLst>
          </p:cNvPr>
          <p:cNvSpPr/>
          <p:nvPr/>
        </p:nvSpPr>
        <p:spPr>
          <a:xfrm>
            <a:off x="0" y="0"/>
            <a:ext cx="46037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48DDA1F2-D40D-4C00-A335-B4D88888BC92}"/>
              </a:ext>
            </a:extLst>
          </p:cNvPr>
          <p:cNvSpPr txBox="1"/>
          <p:nvPr/>
        </p:nvSpPr>
        <p:spPr>
          <a:xfrm>
            <a:off x="1303439" y="2782669"/>
            <a:ext cx="10152206" cy="3046988"/>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Please turn OFF video;</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During presentations, please keep your microphones muted;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Please use the chat for asking questions;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Q&amp;A session will be organized after the presentation.</a:t>
            </a: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79DA221-5D37-4F8B-98CA-51DAB1583A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C3620-4DE2-48EF-AF31-0F5DD9BFD6D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5614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810134" y="194940"/>
            <a:ext cx="76883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Personal data protection notification</a:t>
            </a:r>
            <a:b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b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Regulation (EU) 2016/679</a:t>
            </a:r>
          </a:p>
        </p:txBody>
      </p:sp>
      <p:sp>
        <p:nvSpPr>
          <p:cNvPr id="62" name="Rectangle 61">
            <a:extLst>
              <a:ext uri="{FF2B5EF4-FFF2-40B4-BE49-F238E27FC236}">
                <a16:creationId xmlns:a16="http://schemas.microsoft.com/office/drawing/2014/main" id="{A3725B73-D5E5-49E8-A59B-E16C8EEE661F}"/>
              </a:ext>
            </a:extLst>
          </p:cNvPr>
          <p:cNvSpPr/>
          <p:nvPr/>
        </p:nvSpPr>
        <p:spPr>
          <a:xfrm>
            <a:off x="0" y="0"/>
            <a:ext cx="46037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48DDA1F2-D40D-4C00-A335-B4D88888BC92}"/>
              </a:ext>
            </a:extLst>
          </p:cNvPr>
          <p:cNvSpPr txBox="1"/>
          <p:nvPr/>
        </p:nvSpPr>
        <p:spPr>
          <a:xfrm>
            <a:off x="1373044" y="2119379"/>
            <a:ext cx="10152206" cy="4247317"/>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Please note that this meeting will be video and audio recorded and the information collected shall be used for communication and information purposes.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The photographs and/or videos taken during the event can be used on social media, on the </a:t>
            </a:r>
            <a:r>
              <a:rPr kumimoji="0" lang="en-US" sz="1800" b="0" i="0" u="none" strike="noStrike" kern="1200" cap="none" spc="0" normalizeH="0" baseline="0" noProof="0" dirty="0" err="1">
                <a:ln>
                  <a:noFill/>
                </a:ln>
                <a:solidFill>
                  <a:srgbClr val="002060"/>
                </a:solidFill>
                <a:effectLst/>
                <a:uLnTx/>
                <a:uFillTx/>
                <a:latin typeface="Trebuchet MS" panose="020B0603020202020204" pitchFamily="34" charset="0"/>
                <a:ea typeface="+mn-ea"/>
                <a:cs typeface="+mn-cs"/>
              </a:rPr>
              <a:t>Programme’s</a:t>
            </a:r>
            <a:r>
              <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 website and for the </a:t>
            </a:r>
            <a:r>
              <a:rPr kumimoji="0" lang="en-US" sz="1800" b="0" i="0" u="none" strike="noStrike" kern="1200" cap="none" spc="0" normalizeH="0" baseline="0" noProof="0" dirty="0" err="1">
                <a:ln>
                  <a:noFill/>
                </a:ln>
                <a:solidFill>
                  <a:srgbClr val="002060"/>
                </a:solidFill>
                <a:effectLst/>
                <a:uLnTx/>
                <a:uFillTx/>
                <a:latin typeface="Trebuchet MS" panose="020B0603020202020204" pitchFamily="34" charset="0"/>
                <a:ea typeface="+mn-ea"/>
                <a:cs typeface="+mn-cs"/>
              </a:rPr>
              <a:t>Programme’s</a:t>
            </a:r>
            <a:r>
              <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 communication and information activities.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Personal data collection, processing and storage shall be performed by MA according to the provisions of the Regulation (EU) 2016/679 for the purpose of implementation of the Programme, including archiving and statistics, by taking all technical and organizational measures necessary in order to ensure the integrity and confidentiality of your personal data.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Any personal data processed by MA may also be transferred only to other bodies with responsibilities as regards the Programme.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By attending this meeting you agree on the collection and on processing of your personal data as described above.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If you do not agree with the personal data collection and processing for the mentioned purposes, please turn off your camera and microphone.</a:t>
            </a: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76E597B-389A-4F46-8002-1FF3E6DF7D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C3620-4DE2-48EF-AF31-0F5DD9BFD6D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938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361080" y="1412182"/>
            <a:ext cx="79900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TOPICS OF TODAY </a:t>
            </a:r>
          </a:p>
        </p:txBody>
      </p:sp>
      <p:sp>
        <p:nvSpPr>
          <p:cNvPr id="62" name="Rectangle 61">
            <a:extLst>
              <a:ext uri="{FF2B5EF4-FFF2-40B4-BE49-F238E27FC236}">
                <a16:creationId xmlns:a16="http://schemas.microsoft.com/office/drawing/2014/main" id="{A3725B73-D5E5-49E8-A59B-E16C8EEE661F}"/>
              </a:ext>
            </a:extLst>
          </p:cNvPr>
          <p:cNvSpPr/>
          <p:nvPr/>
        </p:nvSpPr>
        <p:spPr>
          <a:xfrm>
            <a:off x="0" y="0"/>
            <a:ext cx="46037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48DDA1F2-D40D-4C00-A335-B4D88888BC92}"/>
              </a:ext>
            </a:extLst>
          </p:cNvPr>
          <p:cNvSpPr txBox="1"/>
          <p:nvPr/>
        </p:nvSpPr>
        <p:spPr>
          <a:xfrm>
            <a:off x="1050294" y="2279310"/>
            <a:ext cx="10611601" cy="2862322"/>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Common mistakes in reporting</a:t>
            </a:r>
          </a:p>
          <a:p>
            <a:pPr marR="0" lvl="0" algn="just" defTabSz="914400" rtl="0" eaLnBrk="1" fontAlgn="auto" latinLnBrk="0" hangingPunct="1">
              <a:lnSpc>
                <a:spcPct val="100000"/>
              </a:lnSpc>
              <a:spcBef>
                <a:spcPts val="600"/>
              </a:spcBef>
              <a:spcAft>
                <a:spcPts val="0"/>
              </a:spcAft>
              <a:buClrTx/>
              <a:buSzTx/>
              <a:tabLst/>
              <a:defRPr/>
            </a:pPr>
            <a:endPar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a:p>
            <a:pPr marL="457200" indent="-457200" algn="just">
              <a:spcBef>
                <a:spcPts val="600"/>
              </a:spcBef>
              <a:buFont typeface="Wingdings" panose="05000000000000000000" pitchFamily="2" charset="2"/>
              <a:buChar char="Ø"/>
            </a:pPr>
            <a:r>
              <a:rPr kumimoji="0" lang="en-GB" sz="3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REMINDERS </a:t>
            </a:r>
            <a:r>
              <a:rPr kumimoji="0" lang="en-GB"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 - What to consider</a:t>
            </a:r>
          </a:p>
          <a:p>
            <a:pPr algn="just">
              <a:spcBef>
                <a:spcPts val="600"/>
              </a:spcBef>
            </a:pPr>
            <a:endParaRPr kumimoji="0" lang="en-GB"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a:p>
            <a:pPr marL="457200" marR="0" lvl="0" indent="-45720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Questions and answers</a:t>
            </a: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79DA221-5D37-4F8B-98CA-51DAB1583A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C3620-4DE2-48EF-AF31-0F5DD9BFD6D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369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798607" y="537895"/>
            <a:ext cx="10594785" cy="523220"/>
          </a:xfrm>
          <a:prstGeom prst="rect">
            <a:avLst/>
          </a:prstGeom>
          <a:noFill/>
        </p:spPr>
        <p:txBody>
          <a:bodyPr wrap="square" rtlCol="0">
            <a:spAutoFit/>
          </a:bodyPr>
          <a:lstStyle/>
          <a:p>
            <a:pPr algn="ctr"/>
            <a:r>
              <a:rPr lang="en-US" sz="2800" b="1" dirty="0">
                <a:solidFill>
                  <a:srgbClr val="002060"/>
                </a:solidFill>
              </a:rPr>
              <a:t>COMMON MISTAKES IN REPORTING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9113FECE-2CBA-4D5C-A8FF-B6395A44FFE8}"/>
              </a:ext>
            </a:extLst>
          </p:cNvPr>
          <p:cNvGrpSpPr/>
          <p:nvPr/>
        </p:nvGrpSpPr>
        <p:grpSpPr>
          <a:xfrm>
            <a:off x="2028793" y="1130148"/>
            <a:ext cx="8724932" cy="1741313"/>
            <a:chOff x="746918" y="2740839"/>
            <a:chExt cx="5564777" cy="1227909"/>
          </a:xfrm>
          <a:solidFill>
            <a:schemeClr val="accent1">
              <a:lumMod val="20000"/>
              <a:lumOff val="80000"/>
            </a:schemeClr>
          </a:solidFill>
        </p:grpSpPr>
        <p:sp>
          <p:nvSpPr>
            <p:cNvPr id="2" name="Oval 1">
              <a:extLst>
                <a:ext uri="{FF2B5EF4-FFF2-40B4-BE49-F238E27FC236}">
                  <a16:creationId xmlns:a16="http://schemas.microsoft.com/office/drawing/2014/main" id="{8F6ADA2E-7D3A-4278-8AD9-B1276837A7D5}"/>
                </a:ext>
              </a:extLst>
            </p:cNvPr>
            <p:cNvSpPr/>
            <p:nvPr/>
          </p:nvSpPr>
          <p:spPr>
            <a:xfrm>
              <a:off x="746918" y="2740839"/>
              <a:ext cx="5564777" cy="1227909"/>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30EB096-FC9B-47F3-B097-94619868C4D9}"/>
                </a:ext>
              </a:extLst>
            </p:cNvPr>
            <p:cNvSpPr txBox="1"/>
            <p:nvPr/>
          </p:nvSpPr>
          <p:spPr>
            <a:xfrm>
              <a:off x="1454023" y="2987060"/>
              <a:ext cx="4150565" cy="400110"/>
            </a:xfrm>
            <a:prstGeom prst="rect">
              <a:avLst/>
            </a:prstGeom>
            <a:grpFill/>
          </p:spPr>
          <p:txBody>
            <a:bodyPr wrap="square">
              <a:spAutoFit/>
            </a:bodyPr>
            <a:lstStyle/>
            <a:p>
              <a:pPr algn="ctr"/>
              <a:endParaRPr lang="en-US" sz="2000" b="1" dirty="0"/>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1157487" y="3148206"/>
            <a:ext cx="10594785" cy="3538636"/>
            <a:chOff x="2243567" y="3106649"/>
            <a:chExt cx="9643290" cy="3368942"/>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243567" y="3106649"/>
              <a:ext cx="9643290" cy="33689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85EFFD-0630-4EF5-A6BB-C41DE4216E72}"/>
                </a:ext>
              </a:extLst>
            </p:cNvPr>
            <p:cNvSpPr txBox="1"/>
            <p:nvPr/>
          </p:nvSpPr>
          <p:spPr>
            <a:xfrm>
              <a:off x="2441435" y="3305029"/>
              <a:ext cx="9247552" cy="3018078"/>
            </a:xfrm>
            <a:prstGeom prst="rect">
              <a:avLst/>
            </a:prstGeom>
            <a:noFill/>
            <a:ln>
              <a:noFill/>
            </a:ln>
          </p:spPr>
          <p:txBody>
            <a:bodyPr wrap="square">
              <a:spAutoFit/>
            </a:bodyPr>
            <a:lstStyle/>
            <a:p>
              <a:pPr algn="just"/>
              <a:r>
                <a:rPr lang="en-US" sz="2000" dirty="0">
                  <a:solidFill>
                    <a:srgbClr val="002060"/>
                  </a:solidFill>
                </a:rPr>
                <a:t>E.g.:</a:t>
              </a:r>
            </a:p>
            <a:p>
              <a:pPr marL="285750" indent="-285750" algn="just">
                <a:buFont typeface="Arial" panose="020B0604020202020204" pitchFamily="34" charset="0"/>
                <a:buChar char="•"/>
              </a:pPr>
              <a:r>
                <a:rPr lang="en-US" sz="2000" dirty="0">
                  <a:solidFill>
                    <a:srgbClr val="002060"/>
                  </a:solidFill>
                </a:rPr>
                <a:t>Costs reported for 4 participants to an event, but only 2 participants were mentioned in the budget of the Application form.</a:t>
              </a:r>
            </a:p>
            <a:p>
              <a:pPr marL="285750" indent="-285750" algn="just">
                <a:buFont typeface="Arial" panose="020B0604020202020204" pitchFamily="34" charset="0"/>
                <a:buChar char="•"/>
              </a:pPr>
              <a:r>
                <a:rPr lang="en-US" sz="2000" dirty="0">
                  <a:solidFill>
                    <a:srgbClr val="002060"/>
                  </a:solidFill>
                </a:rPr>
                <a:t>Staff costs not reported separately, per each month, per each member of the project staff.</a:t>
              </a:r>
            </a:p>
            <a:p>
              <a:pPr marL="285750" indent="-285750" algn="just">
                <a:buFont typeface="Arial" panose="020B0604020202020204" pitchFamily="34" charset="0"/>
                <a:buChar char="•"/>
              </a:pPr>
              <a:r>
                <a:rPr lang="en-US" sz="2000" dirty="0">
                  <a:solidFill>
                    <a:srgbClr val="002060"/>
                  </a:solidFill>
                </a:rPr>
                <a:t>Salary taxes were not broken down per each member of the project staff, but reported as a single amount </a:t>
              </a:r>
              <a:r>
                <a:rPr lang="ro-RO" sz="2000" dirty="0">
                  <a:solidFill>
                    <a:srgbClr val="002060"/>
                  </a:solidFill>
                </a:rPr>
                <a:t>per each month </a:t>
              </a:r>
              <a:r>
                <a:rPr lang="en-US" sz="2000" dirty="0">
                  <a:solidFill>
                    <a:srgbClr val="002060"/>
                  </a:solidFill>
                </a:rPr>
                <a:t>for all staff members.</a:t>
              </a:r>
            </a:p>
            <a:p>
              <a:pPr marL="285750" indent="-285750" algn="just">
                <a:buFont typeface="Arial" panose="020B0604020202020204" pitchFamily="34" charset="0"/>
                <a:buChar char="•"/>
              </a:pPr>
              <a:r>
                <a:rPr lang="en-US" sz="2000" dirty="0">
                  <a:solidFill>
                    <a:srgbClr val="002060"/>
                  </a:solidFill>
                </a:rPr>
                <a:t>Staff costs exceeded the amounts budgeted in the sub-budget lines of the Application form.</a:t>
              </a:r>
              <a:endParaRPr lang="ro-RO" sz="2000" dirty="0">
                <a:solidFill>
                  <a:srgbClr val="002060"/>
                </a:solidFill>
              </a:endParaRPr>
            </a:p>
            <a:p>
              <a:pPr marL="285750" indent="-285750" algn="just">
                <a:buFont typeface="Arial" panose="020B0604020202020204" pitchFamily="34" charset="0"/>
                <a:buChar char="•"/>
              </a:pPr>
              <a:r>
                <a:rPr lang="en-GB" sz="2000" dirty="0">
                  <a:solidFill>
                    <a:srgbClr val="002060"/>
                  </a:solidFill>
                </a:rPr>
                <a:t>Equipment/External expertise – providing documents with global amounts which refers to different sub-budgetary lines, which can not be or hardly be identified by the controllers/auditors or MA.   </a:t>
              </a:r>
              <a:r>
                <a:rPr lang="ro-RO" sz="2000" dirty="0">
                  <a:solidFill>
                    <a:srgbClr val="002060"/>
                  </a:solidFill>
                </a:rPr>
                <a:t> </a:t>
              </a:r>
              <a:endParaRPr lang="en-US" sz="2000" dirty="0">
                <a:solidFill>
                  <a:srgbClr val="002060"/>
                </a:solidFill>
              </a:endParaRPr>
            </a:p>
          </p:txBody>
        </p:sp>
      </p:grpSp>
      <p:sp>
        <p:nvSpPr>
          <p:cNvPr id="12" name="TextBox 11">
            <a:extLst>
              <a:ext uri="{FF2B5EF4-FFF2-40B4-BE49-F238E27FC236}">
                <a16:creationId xmlns:a16="http://schemas.microsoft.com/office/drawing/2014/main" id="{1E38500F-600A-4D60-921B-2613BC174686}"/>
              </a:ext>
            </a:extLst>
          </p:cNvPr>
          <p:cNvSpPr txBox="1"/>
          <p:nvPr/>
        </p:nvSpPr>
        <p:spPr>
          <a:xfrm>
            <a:off x="3280941" y="1372629"/>
            <a:ext cx="6347879"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mn-ea"/>
                <a:cs typeface="+mn-cs"/>
              </a:rPr>
              <a:t>Costs reported do not respect the description / details / amounts of the sub-budget lines from the approved budget from the Application form.</a:t>
            </a:r>
          </a:p>
        </p:txBody>
      </p:sp>
    </p:spTree>
    <p:extLst>
      <p:ext uri="{BB962C8B-B14F-4D97-AF65-F5344CB8AC3E}">
        <p14:creationId xmlns:p14="http://schemas.microsoft.com/office/powerpoint/2010/main" val="178771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1616149" y="868891"/>
            <a:ext cx="9801150" cy="523220"/>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002060"/>
                </a:solidFill>
                <a:effectLst/>
                <a:uLnTx/>
                <a:uFillTx/>
                <a:latin typeface="Calibri"/>
                <a:ea typeface="+mn-ea"/>
                <a:cs typeface="+mn-cs"/>
              </a:rPr>
              <a:t>COMMON MISTAKES</a:t>
            </a:r>
            <a:r>
              <a:rPr lang="en-US" sz="2800" b="1" dirty="0">
                <a:solidFill>
                  <a:srgbClr val="002060"/>
                </a:solidFill>
              </a:rPr>
              <a:t> IN REPORTING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9113FECE-2CBA-4D5C-A8FF-B6395A44FFE8}"/>
              </a:ext>
            </a:extLst>
          </p:cNvPr>
          <p:cNvGrpSpPr/>
          <p:nvPr/>
        </p:nvGrpSpPr>
        <p:grpSpPr>
          <a:xfrm>
            <a:off x="2831855" y="1501979"/>
            <a:ext cx="6907355" cy="1166793"/>
            <a:chOff x="731074" y="2664822"/>
            <a:chExt cx="5564777" cy="1227909"/>
          </a:xfrm>
          <a:solidFill>
            <a:schemeClr val="accent1">
              <a:lumMod val="20000"/>
              <a:lumOff val="80000"/>
            </a:schemeClr>
          </a:solidFill>
        </p:grpSpPr>
        <p:sp>
          <p:nvSpPr>
            <p:cNvPr id="2" name="Oval 1">
              <a:extLst>
                <a:ext uri="{FF2B5EF4-FFF2-40B4-BE49-F238E27FC236}">
                  <a16:creationId xmlns:a16="http://schemas.microsoft.com/office/drawing/2014/main" id="{8F6ADA2E-7D3A-4278-8AD9-B1276837A7D5}"/>
                </a:ext>
              </a:extLst>
            </p:cNvPr>
            <p:cNvSpPr/>
            <p:nvPr/>
          </p:nvSpPr>
          <p:spPr>
            <a:xfrm>
              <a:off x="731074" y="2664822"/>
              <a:ext cx="5564777" cy="1227909"/>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0EB096-FC9B-47F3-B097-94619868C4D9}"/>
                </a:ext>
              </a:extLst>
            </p:cNvPr>
            <p:cNvSpPr txBox="1"/>
            <p:nvPr/>
          </p:nvSpPr>
          <p:spPr>
            <a:xfrm>
              <a:off x="1381312" y="2895294"/>
              <a:ext cx="4222996" cy="548703"/>
            </a:xfrm>
            <a:prstGeom prst="rect">
              <a:avLst/>
            </a:prstGeom>
            <a:grpFill/>
          </p:spPr>
          <p:txBody>
            <a:bodyPr wrap="square">
              <a:spAutoFit/>
            </a:bodyPr>
            <a:lstStyle/>
            <a:p>
              <a:pPr algn="ctr"/>
              <a:r>
                <a:rPr lang="en-US" sz="2800" b="1" dirty="0">
                  <a:solidFill>
                    <a:srgbClr val="002060"/>
                  </a:solidFill>
                </a:rPr>
                <a:t>Costs reported under the wrong budget line</a:t>
              </a:r>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793999" y="3034886"/>
            <a:ext cx="4351067" cy="3946631"/>
            <a:chOff x="1986946" y="3743864"/>
            <a:chExt cx="10340199" cy="2008572"/>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1986946" y="3743864"/>
              <a:ext cx="10340199" cy="18142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885EFFD-0630-4EF5-A6BB-C41DE4216E72}"/>
                </a:ext>
              </a:extLst>
            </p:cNvPr>
            <p:cNvSpPr txBox="1"/>
            <p:nvPr/>
          </p:nvSpPr>
          <p:spPr>
            <a:xfrm>
              <a:off x="2173292" y="3794464"/>
              <a:ext cx="9967501" cy="1957972"/>
            </a:xfrm>
            <a:prstGeom prst="rect">
              <a:avLst/>
            </a:prstGeom>
            <a:noFill/>
          </p:spPr>
          <p:txBody>
            <a:bodyPr wrap="square">
              <a:spAutoFit/>
            </a:bodyPr>
            <a:lstStyle/>
            <a:p>
              <a:pPr algn="just"/>
              <a:r>
                <a:rPr lang="en-US" sz="2400" b="1" dirty="0">
                  <a:solidFill>
                    <a:srgbClr val="FF0000"/>
                  </a:solidFill>
                </a:rPr>
                <a:t>WRONG</a:t>
              </a:r>
            </a:p>
            <a:p>
              <a:pPr algn="just"/>
              <a:r>
                <a:rPr lang="en-US" sz="2000" dirty="0">
                  <a:solidFill>
                    <a:srgbClr val="002060"/>
                  </a:solidFill>
                </a:rPr>
                <a:t>E.g.:</a:t>
              </a:r>
            </a:p>
            <a:p>
              <a:pPr marL="285750" indent="-285750" algn="just">
                <a:buFont typeface="Arial" panose="020B0604020202020204" pitchFamily="34" charset="0"/>
                <a:buChar char="•"/>
              </a:pPr>
              <a:r>
                <a:rPr lang="en-US" sz="2000" dirty="0">
                  <a:solidFill>
                    <a:srgbClr val="002060"/>
                  </a:solidFill>
                </a:rPr>
                <a:t>Travel &amp; accommodation costs </a:t>
              </a:r>
              <a:r>
                <a:rPr lang="ro-RO" sz="2000" dirty="0">
                  <a:solidFill>
                    <a:srgbClr val="002060"/>
                  </a:solidFill>
                </a:rPr>
                <a:t>for </a:t>
              </a:r>
              <a:r>
                <a:rPr lang="ro-RO" sz="2000" b="1" dirty="0">
                  <a:solidFill>
                    <a:srgbClr val="002060"/>
                  </a:solidFill>
                </a:rPr>
                <a:t>staff</a:t>
              </a:r>
              <a:r>
                <a:rPr lang="ro-RO" sz="2000" dirty="0">
                  <a:solidFill>
                    <a:srgbClr val="002060"/>
                  </a:solidFill>
                </a:rPr>
                <a:t> </a:t>
              </a:r>
              <a:r>
                <a:rPr lang="en-US" sz="2000" dirty="0">
                  <a:solidFill>
                    <a:srgbClr val="002060"/>
                  </a:solidFill>
                </a:rPr>
                <a:t>reported under budget line </a:t>
              </a:r>
              <a:r>
                <a:rPr lang="en-US" sz="2000" i="1" dirty="0">
                  <a:solidFill>
                    <a:srgbClr val="002060"/>
                  </a:solidFill>
                </a:rPr>
                <a:t>External expertise and services</a:t>
              </a:r>
              <a:r>
                <a:rPr lang="en-US" sz="2000" dirty="0">
                  <a:solidFill>
                    <a:srgbClr val="002060"/>
                  </a:solidFill>
                </a:rPr>
                <a:t>; </a:t>
              </a:r>
            </a:p>
            <a:p>
              <a:pPr marL="285750" indent="-285750" algn="just">
                <a:buFont typeface="Arial" panose="020B0604020202020204" pitchFamily="34" charset="0"/>
                <a:buChar char="•"/>
              </a:pPr>
              <a:r>
                <a:rPr lang="en-US" sz="2000" dirty="0">
                  <a:solidFill>
                    <a:srgbClr val="002060"/>
                  </a:solidFill>
                </a:rPr>
                <a:t>Per diem costs reported under budget line </a:t>
              </a:r>
              <a:r>
                <a:rPr lang="en-US" sz="2000" i="1" dirty="0">
                  <a:solidFill>
                    <a:srgbClr val="002060"/>
                  </a:solidFill>
                </a:rPr>
                <a:t>Staff costs;</a:t>
              </a:r>
            </a:p>
            <a:p>
              <a:pPr marL="285750" indent="-285750" algn="just">
                <a:buFont typeface="Arial" panose="020B0604020202020204" pitchFamily="34" charset="0"/>
                <a:buChar char="•"/>
              </a:pPr>
              <a:r>
                <a:rPr lang="en-US" sz="2000" dirty="0">
                  <a:solidFill>
                    <a:srgbClr val="002060"/>
                  </a:solidFill>
                </a:rPr>
                <a:t>Travel &amp; accommodation costs </a:t>
              </a:r>
              <a:r>
                <a:rPr lang="ro-RO" sz="2000" dirty="0">
                  <a:solidFill>
                    <a:srgbClr val="002060"/>
                  </a:solidFill>
                </a:rPr>
                <a:t>for </a:t>
              </a:r>
              <a:r>
                <a:rPr lang="en-US" sz="2000" b="1" dirty="0">
                  <a:solidFill>
                    <a:srgbClr val="002060"/>
                  </a:solidFill>
                </a:rPr>
                <a:t>external experts</a:t>
              </a:r>
              <a:r>
                <a:rPr lang="ro-RO" sz="2000" b="1" dirty="0">
                  <a:solidFill>
                    <a:srgbClr val="002060"/>
                  </a:solidFill>
                </a:rPr>
                <a:t> </a:t>
              </a:r>
              <a:r>
                <a:rPr lang="en-US" sz="2000" dirty="0">
                  <a:solidFill>
                    <a:srgbClr val="002060"/>
                  </a:solidFill>
                </a:rPr>
                <a:t>reported under budget line </a:t>
              </a:r>
              <a:r>
                <a:rPr lang="en-US" sz="2000" i="1" dirty="0">
                  <a:solidFill>
                    <a:srgbClr val="002060"/>
                  </a:solidFill>
                </a:rPr>
                <a:t>Travel &amp; accommodation</a:t>
              </a:r>
            </a:p>
            <a:p>
              <a:pPr marL="285750" indent="-285750" algn="just">
                <a:buFont typeface="Arial" panose="020B0604020202020204" pitchFamily="34" charset="0"/>
                <a:buChar char="•"/>
              </a:pPr>
              <a:endParaRPr lang="en-US" sz="2000" dirty="0">
                <a:solidFill>
                  <a:srgbClr val="002060"/>
                </a:solidFill>
              </a:endParaRPr>
            </a:p>
          </p:txBody>
        </p:sp>
      </p:grpSp>
      <p:grpSp>
        <p:nvGrpSpPr>
          <p:cNvPr id="13" name="Group 12">
            <a:extLst>
              <a:ext uri="{FF2B5EF4-FFF2-40B4-BE49-F238E27FC236}">
                <a16:creationId xmlns:a16="http://schemas.microsoft.com/office/drawing/2014/main" id="{080C167E-64F5-4818-A8AE-91A6E99886C8}"/>
              </a:ext>
            </a:extLst>
          </p:cNvPr>
          <p:cNvGrpSpPr/>
          <p:nvPr/>
        </p:nvGrpSpPr>
        <p:grpSpPr>
          <a:xfrm>
            <a:off x="5263116" y="3034886"/>
            <a:ext cx="6678338" cy="3564718"/>
            <a:chOff x="2147778" y="3743864"/>
            <a:chExt cx="9269522" cy="1814204"/>
          </a:xfrm>
        </p:grpSpPr>
        <p:sp>
          <p:nvSpPr>
            <p:cNvPr id="14" name="Rectangle: Rounded Corners 13">
              <a:extLst>
                <a:ext uri="{FF2B5EF4-FFF2-40B4-BE49-F238E27FC236}">
                  <a16:creationId xmlns:a16="http://schemas.microsoft.com/office/drawing/2014/main" id="{3456CB8A-5E50-42E0-8F34-DD3928657DE7}"/>
                </a:ext>
              </a:extLst>
            </p:cNvPr>
            <p:cNvSpPr/>
            <p:nvPr/>
          </p:nvSpPr>
          <p:spPr>
            <a:xfrm>
              <a:off x="2147778" y="3743864"/>
              <a:ext cx="9269522" cy="181420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EB7D045-F624-45F8-ACE3-FB9DAF1950DF}"/>
                </a:ext>
              </a:extLst>
            </p:cNvPr>
            <p:cNvSpPr txBox="1"/>
            <p:nvPr/>
          </p:nvSpPr>
          <p:spPr>
            <a:xfrm>
              <a:off x="2307660" y="3794463"/>
              <a:ext cx="9109640" cy="265782"/>
            </a:xfrm>
            <a:prstGeom prst="rect">
              <a:avLst/>
            </a:prstGeom>
            <a:noFill/>
          </p:spPr>
          <p:txBody>
            <a:bodyPr wrap="square">
              <a:spAutoFit/>
            </a:bodyPr>
            <a:lstStyle/>
            <a:p>
              <a:pPr algn="just"/>
              <a:endParaRPr lang="en-US" sz="2400" dirty="0">
                <a:solidFill>
                  <a:srgbClr val="002060"/>
                </a:solidFill>
              </a:endParaRPr>
            </a:p>
          </p:txBody>
        </p:sp>
      </p:grpSp>
      <p:sp>
        <p:nvSpPr>
          <p:cNvPr id="16" name="TextBox 15">
            <a:extLst>
              <a:ext uri="{FF2B5EF4-FFF2-40B4-BE49-F238E27FC236}">
                <a16:creationId xmlns:a16="http://schemas.microsoft.com/office/drawing/2014/main" id="{51823202-2CE9-44EE-B101-BF30E1280DFC}"/>
              </a:ext>
            </a:extLst>
          </p:cNvPr>
          <p:cNvSpPr txBox="1"/>
          <p:nvPr/>
        </p:nvSpPr>
        <p:spPr>
          <a:xfrm>
            <a:off x="5369441" y="3190373"/>
            <a:ext cx="6453963" cy="3508653"/>
          </a:xfrm>
          <a:prstGeom prst="rect">
            <a:avLst/>
          </a:prstGeom>
          <a:noFill/>
        </p:spPr>
        <p:txBody>
          <a:bodyPr wrap="square">
            <a:spAutoFit/>
          </a:bodyPr>
          <a:lstStyle/>
          <a:p>
            <a:pPr algn="just"/>
            <a:r>
              <a:rPr lang="en-US" sz="2400" b="1" dirty="0">
                <a:solidFill>
                  <a:srgbClr val="00A0A8"/>
                </a:solidFill>
              </a:rPr>
              <a:t>CORRECT </a:t>
            </a:r>
            <a:r>
              <a:rPr lang="en-US" sz="1800" b="1" dirty="0">
                <a:solidFill>
                  <a:srgbClr val="00A0A8"/>
                </a:solidFill>
              </a:rPr>
              <a:t>– </a:t>
            </a:r>
            <a:r>
              <a:rPr lang="en-US" sz="2000" b="1" dirty="0">
                <a:solidFill>
                  <a:srgbClr val="00A0A8"/>
                </a:solidFill>
              </a:rPr>
              <a:t>see Regulation (EU) 2021/1059 (Interreg)</a:t>
            </a:r>
          </a:p>
          <a:p>
            <a:pPr algn="just"/>
            <a:r>
              <a:rPr lang="en-US" sz="2000" dirty="0">
                <a:solidFill>
                  <a:srgbClr val="002060"/>
                </a:solidFill>
              </a:rPr>
              <a:t>E.g.:</a:t>
            </a:r>
          </a:p>
          <a:p>
            <a:pPr marL="285750" indent="-285750" algn="just">
              <a:buFont typeface="Arial" panose="020B0604020202020204" pitchFamily="34" charset="0"/>
              <a:buChar char="•"/>
            </a:pPr>
            <a:r>
              <a:rPr lang="en-US" sz="2000" dirty="0">
                <a:solidFill>
                  <a:srgbClr val="002060"/>
                </a:solidFill>
              </a:rPr>
              <a:t>Travel &amp; accommodation, per diem for staff,</a:t>
            </a:r>
            <a:r>
              <a:rPr lang="en-GB" sz="2000" dirty="0">
                <a:solidFill>
                  <a:srgbClr val="002060"/>
                </a:solidFill>
              </a:rPr>
              <a:t> personnel or management staff of the partner(s) who execute tasks directly related to the project, are r</a:t>
            </a:r>
            <a:r>
              <a:rPr lang="en-US" sz="2000" dirty="0">
                <a:solidFill>
                  <a:srgbClr val="002060"/>
                </a:solidFill>
              </a:rPr>
              <a:t>eported under budget line </a:t>
            </a:r>
            <a:r>
              <a:rPr lang="en-US" sz="2000" b="1" i="1" dirty="0">
                <a:solidFill>
                  <a:srgbClr val="002060"/>
                </a:solidFill>
              </a:rPr>
              <a:t>Travel &amp; Accommodation </a:t>
            </a:r>
            <a:r>
              <a:rPr lang="en-US" sz="2000" dirty="0">
                <a:solidFill>
                  <a:srgbClr val="002060"/>
                </a:solidFill>
              </a:rPr>
              <a:t>- Article 41;</a:t>
            </a:r>
          </a:p>
          <a:p>
            <a:pPr marL="285750" indent="-285750" algn="just">
              <a:buFont typeface="Arial" panose="020B0604020202020204" pitchFamily="34" charset="0"/>
              <a:buChar char="•"/>
            </a:pPr>
            <a:r>
              <a:rPr lang="en-US" sz="2000" dirty="0">
                <a:solidFill>
                  <a:srgbClr val="002060"/>
                </a:solidFill>
              </a:rPr>
              <a:t>Travel &amp; accommodation for </a:t>
            </a:r>
            <a:r>
              <a:rPr lang="en-GB" sz="2000" dirty="0">
                <a:solidFill>
                  <a:srgbClr val="002060"/>
                </a:solidFill>
              </a:rPr>
              <a:t>external experts, speakers, chairpersons of meetings and service providers, are reported </a:t>
            </a:r>
            <a:r>
              <a:rPr lang="en-US" sz="2000" dirty="0">
                <a:solidFill>
                  <a:srgbClr val="002060"/>
                </a:solidFill>
              </a:rPr>
              <a:t>under budget line </a:t>
            </a:r>
            <a:r>
              <a:rPr lang="en-US" sz="2000" b="1" i="1" dirty="0">
                <a:solidFill>
                  <a:srgbClr val="002060"/>
                </a:solidFill>
              </a:rPr>
              <a:t>External expertise and services</a:t>
            </a:r>
            <a:r>
              <a:rPr lang="en-US" sz="2000" i="1" dirty="0">
                <a:solidFill>
                  <a:srgbClr val="002060"/>
                </a:solidFill>
              </a:rPr>
              <a:t> -</a:t>
            </a:r>
            <a:r>
              <a:rPr lang="en-US" sz="2000" dirty="0">
                <a:solidFill>
                  <a:srgbClr val="002060"/>
                </a:solidFill>
              </a:rPr>
              <a:t> </a:t>
            </a:r>
            <a:r>
              <a:rPr lang="en-GB" sz="2000" dirty="0">
                <a:solidFill>
                  <a:srgbClr val="002060"/>
                </a:solidFill>
              </a:rPr>
              <a:t>A</a:t>
            </a:r>
            <a:r>
              <a:rPr lang="en-US" sz="2000" dirty="0" err="1">
                <a:solidFill>
                  <a:srgbClr val="002060"/>
                </a:solidFill>
              </a:rPr>
              <a:t>rticle</a:t>
            </a:r>
            <a:r>
              <a:rPr lang="en-US" sz="2000" dirty="0">
                <a:solidFill>
                  <a:srgbClr val="002060"/>
                </a:solidFill>
              </a:rPr>
              <a:t> 42.</a:t>
            </a:r>
          </a:p>
          <a:p>
            <a:pPr marL="285750" indent="-285750" algn="just">
              <a:buFont typeface="Arial" panose="020B0604020202020204" pitchFamily="34" charset="0"/>
              <a:buChar char="•"/>
            </a:pPr>
            <a:endParaRPr lang="en-US" sz="1800" dirty="0">
              <a:solidFill>
                <a:srgbClr val="002060"/>
              </a:solidFill>
            </a:endParaRPr>
          </a:p>
        </p:txBody>
      </p:sp>
    </p:spTree>
    <p:extLst>
      <p:ext uri="{BB962C8B-B14F-4D97-AF65-F5344CB8AC3E}">
        <p14:creationId xmlns:p14="http://schemas.microsoft.com/office/powerpoint/2010/main" val="16010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1509519" y="642751"/>
            <a:ext cx="98057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MONITOR THE BUDGET EXECUTION!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3F463363-CE96-420C-AEBE-9C339DAA8C3F}"/>
              </a:ext>
            </a:extLst>
          </p:cNvPr>
          <p:cNvSpPr/>
          <p:nvPr/>
        </p:nvSpPr>
        <p:spPr>
          <a:xfrm>
            <a:off x="808075" y="1206785"/>
            <a:ext cx="11068492" cy="54704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69463DB9-5C02-44A8-881D-B85980906449}"/>
              </a:ext>
            </a:extLst>
          </p:cNvPr>
          <p:cNvSpPr/>
          <p:nvPr/>
        </p:nvSpPr>
        <p:spPr>
          <a:xfrm>
            <a:off x="913383" y="1415055"/>
            <a:ext cx="1350335" cy="8559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WHAT ?</a:t>
            </a:r>
          </a:p>
        </p:txBody>
      </p:sp>
      <p:sp>
        <p:nvSpPr>
          <p:cNvPr id="13" name="Oval 12">
            <a:extLst>
              <a:ext uri="{FF2B5EF4-FFF2-40B4-BE49-F238E27FC236}">
                <a16:creationId xmlns:a16="http://schemas.microsoft.com/office/drawing/2014/main" id="{2D1E2148-77BC-436A-A48F-DCE466A268DC}"/>
              </a:ext>
            </a:extLst>
          </p:cNvPr>
          <p:cNvSpPr/>
          <p:nvPr/>
        </p:nvSpPr>
        <p:spPr>
          <a:xfrm>
            <a:off x="890722" y="3675551"/>
            <a:ext cx="1350335" cy="8559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HOW?</a:t>
            </a:r>
          </a:p>
        </p:txBody>
      </p:sp>
      <p:sp>
        <p:nvSpPr>
          <p:cNvPr id="14" name="TextBox 13">
            <a:extLst>
              <a:ext uri="{FF2B5EF4-FFF2-40B4-BE49-F238E27FC236}">
                <a16:creationId xmlns:a16="http://schemas.microsoft.com/office/drawing/2014/main" id="{7FD7F239-0F58-4F98-A52A-395873140438}"/>
              </a:ext>
            </a:extLst>
          </p:cNvPr>
          <p:cNvSpPr txBox="1"/>
          <p:nvPr/>
        </p:nvSpPr>
        <p:spPr>
          <a:xfrm>
            <a:off x="2263718" y="1399495"/>
            <a:ext cx="9430278" cy="1015663"/>
          </a:xfrm>
          <a:prstGeom prst="rect">
            <a:avLst/>
          </a:prstGeom>
          <a:noFill/>
        </p:spPr>
        <p:txBody>
          <a:bodyPr wrap="square">
            <a:spAutoFit/>
          </a:bodyPr>
          <a:lstStyle/>
          <a:p>
            <a:pPr marL="285750" marR="0" lvl="0" indent="-285750" defTabSz="914400" rtl="0" eaLnBrk="1" fontAlgn="auto" latinLnBrk="0" hangingPunct="1">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Reported costs (in EURO) ≤ the total amount (in EURO) of the sub-budget line </a:t>
            </a:r>
          </a:p>
          <a:p>
            <a:pPr marR="0" lvl="0" defTabSz="914400" rtl="0" eaLnBrk="1" fontAlgn="auto" latinLnBrk="0" hangingPunct="1">
              <a:buClrTx/>
              <a:buSzTx/>
              <a:tabLst/>
              <a:defRPr/>
            </a:pPr>
            <a:r>
              <a:rPr kumimoji="0" lang="en-US" sz="2000" b="1" i="0" strike="noStrike" kern="1200" cap="none" spc="0" normalizeH="0" baseline="0" noProof="0" dirty="0">
                <a:ln>
                  <a:noFill/>
                </a:ln>
                <a:solidFill>
                  <a:srgbClr val="C00000"/>
                </a:solidFill>
                <a:effectLst/>
                <a:uLnTx/>
                <a:uFillTx/>
                <a:latin typeface="Calibri"/>
                <a:ea typeface="+mn-ea"/>
                <a:cs typeface="+mn-cs"/>
              </a:rPr>
              <a:t>      and</a:t>
            </a:r>
            <a:r>
              <a:rPr kumimoji="0" lang="en-US" sz="2000" b="1" i="0" strike="noStrike" kern="1200" cap="none" spc="0" normalizeH="0" baseline="0" noProof="0" dirty="0">
                <a:ln>
                  <a:noFill/>
                </a:ln>
                <a:solidFill>
                  <a:prstClr val="black"/>
                </a:solidFill>
                <a:effectLst/>
                <a:uLnTx/>
                <a:uFillTx/>
                <a:latin typeface="Calibri"/>
                <a:ea typeface="+mn-ea"/>
                <a:cs typeface="+mn-cs"/>
              </a:rPr>
              <a:t> </a:t>
            </a:r>
          </a:p>
          <a:p>
            <a:pPr marL="285750" marR="0" lvl="0" indent="-285750" defTabSz="914400" rtl="0" eaLnBrk="1" fontAlgn="auto" latinLnBrk="0" hangingPunct="1">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Reported no. of units of the sub-budget line = no. of units in the application in force</a:t>
            </a:r>
          </a:p>
        </p:txBody>
      </p:sp>
      <p:sp>
        <p:nvSpPr>
          <p:cNvPr id="15" name="TextBox 14">
            <a:extLst>
              <a:ext uri="{FF2B5EF4-FFF2-40B4-BE49-F238E27FC236}">
                <a16:creationId xmlns:a16="http://schemas.microsoft.com/office/drawing/2014/main" id="{205AE5BD-83CD-4026-B973-8E952058C200}"/>
              </a:ext>
            </a:extLst>
          </p:cNvPr>
          <p:cNvSpPr txBox="1"/>
          <p:nvPr/>
        </p:nvSpPr>
        <p:spPr>
          <a:xfrm>
            <a:off x="2274467" y="2651084"/>
            <a:ext cx="3811650" cy="1133387"/>
          </a:xfrm>
          <a:prstGeom prst="rect">
            <a:avLst/>
          </a:prstGeom>
          <a:noFill/>
        </p:spPr>
        <p:txBody>
          <a:bodyPr wrap="square">
            <a:spAutoFit/>
          </a:bodyPr>
          <a:lstStyle/>
          <a:p>
            <a:pPr marL="285750" lvl="0" indent="-285750" algn="just">
              <a:lnSpc>
                <a:spcPct val="115000"/>
              </a:lnSpc>
              <a:buFont typeface="Wingdings" panose="05000000000000000000" pitchFamily="2" charset="2"/>
              <a:buChar char="ü"/>
              <a:defRPr/>
            </a:pPr>
            <a:r>
              <a:rPr kumimoji="0" lang="en-US" sz="2000" b="1" i="0" u="none" strike="noStrike" kern="1200" cap="none" spc="0" normalizeH="0" baseline="0" noProof="0" dirty="0">
                <a:ln>
                  <a:noFill/>
                </a:ln>
                <a:solidFill>
                  <a:srgbClr val="C00000"/>
                </a:solidFill>
                <a:effectLst/>
                <a:uLnTx/>
                <a:uFillTx/>
                <a:ea typeface="+mn-ea"/>
                <a:cs typeface="+mn-cs"/>
              </a:rPr>
              <a:t>Clear correspondence </a:t>
            </a:r>
            <a:r>
              <a:rPr kumimoji="0" lang="en-US" sz="2000" b="0" i="0" u="none" strike="noStrike" kern="1200" cap="none" spc="0" normalizeH="0" baseline="0" noProof="0" dirty="0">
                <a:ln>
                  <a:noFill/>
                </a:ln>
                <a:solidFill>
                  <a:srgbClr val="002060"/>
                </a:solidFill>
                <a:effectLst/>
                <a:uLnTx/>
                <a:uFillTx/>
                <a:ea typeface="+mn-ea"/>
                <a:cs typeface="+mn-cs"/>
              </a:rPr>
              <a:t>between the </a:t>
            </a:r>
            <a:r>
              <a:rPr kumimoji="0" lang="en-US" sz="2000" b="1" i="0" u="none" strike="noStrike" kern="1200" cap="none" spc="0" normalizeH="0" baseline="0" noProof="0" dirty="0">
                <a:ln>
                  <a:noFill/>
                </a:ln>
                <a:solidFill>
                  <a:srgbClr val="C00000"/>
                </a:solidFill>
                <a:effectLst/>
                <a:uLnTx/>
                <a:uFillTx/>
                <a:ea typeface="+mn-ea"/>
                <a:cs typeface="+mn-cs"/>
              </a:rPr>
              <a:t>declared costs and the sub-budget lines </a:t>
            </a:r>
            <a:r>
              <a:rPr kumimoji="0" lang="en-US" sz="2000" b="0" i="0" u="none" strike="noStrike" kern="1200" cap="none" spc="0" normalizeH="0" baseline="0" noProof="0" dirty="0">
                <a:ln>
                  <a:noFill/>
                </a:ln>
                <a:solidFill>
                  <a:srgbClr val="002060"/>
                </a:solidFill>
                <a:effectLst/>
                <a:uLnTx/>
                <a:uFillTx/>
                <a:ea typeface="+mn-ea"/>
                <a:cs typeface="+mn-cs"/>
              </a:rPr>
              <a:t>in the application </a:t>
            </a:r>
            <a:r>
              <a:rPr lang="en-US" sz="2000" b="1" dirty="0">
                <a:solidFill>
                  <a:srgbClr val="C00000"/>
                </a:solidFill>
              </a:rPr>
              <a:t> </a:t>
            </a:r>
            <a:endParaRPr kumimoji="0" lang="en-US" sz="2000" b="1" i="0" u="none" strike="noStrike" kern="1200" cap="none" spc="0" normalizeH="0" baseline="0" noProof="0" dirty="0">
              <a:ln>
                <a:noFill/>
              </a:ln>
              <a:solidFill>
                <a:srgbClr val="002060"/>
              </a:solidFill>
              <a:effectLst/>
              <a:uLnTx/>
              <a:uFillTx/>
              <a:ea typeface="+mn-ea"/>
              <a:cs typeface="+mn-cs"/>
            </a:endParaRPr>
          </a:p>
        </p:txBody>
      </p:sp>
      <p:sp>
        <p:nvSpPr>
          <p:cNvPr id="16" name="TextBox 15">
            <a:extLst>
              <a:ext uri="{FF2B5EF4-FFF2-40B4-BE49-F238E27FC236}">
                <a16:creationId xmlns:a16="http://schemas.microsoft.com/office/drawing/2014/main" id="{6ED135DE-2496-454A-B569-53767D2DFC31}"/>
              </a:ext>
            </a:extLst>
          </p:cNvPr>
          <p:cNvSpPr txBox="1"/>
          <p:nvPr/>
        </p:nvSpPr>
        <p:spPr>
          <a:xfrm>
            <a:off x="2187573" y="4148863"/>
            <a:ext cx="3898544" cy="2528384"/>
          </a:xfrm>
          <a:prstGeom prst="rect">
            <a:avLst/>
          </a:prstGeom>
          <a:noFill/>
        </p:spPr>
        <p:txBody>
          <a:bodyPr wrap="square">
            <a:spAutoFit/>
          </a:bodyPr>
          <a:lstStyle/>
          <a:p>
            <a:pPr marL="285750" marR="0" lvl="0" indent="-285750" algn="just" defTabSz="914400" rtl="0" eaLnBrk="1" fontAlgn="auto" latinLnBrk="0" hangingPunct="1">
              <a:lnSpc>
                <a:spcPct val="114000"/>
              </a:lnSpc>
              <a:spcBef>
                <a:spcPts val="600"/>
              </a:spcBef>
              <a:spcAft>
                <a:spcPts val="60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Costs </a:t>
            </a:r>
            <a:r>
              <a:rPr kumimoji="0" lang="en-US" sz="2000" b="0" i="0" u="none" strike="noStrike" kern="1200" cap="none" spc="0" normalizeH="0" baseline="0" noProof="0" dirty="0">
                <a:ln>
                  <a:noFill/>
                </a:ln>
                <a:solidFill>
                  <a:srgbClr val="002060"/>
                </a:solidFill>
                <a:effectLst/>
                <a:uLnTx/>
                <a:uFillTx/>
                <a:latin typeface="Calibri"/>
                <a:ea typeface="+mn-ea"/>
                <a:cs typeface="+mn-cs"/>
              </a:rPr>
              <a:t>(in EURO) </a:t>
            </a:r>
            <a:r>
              <a:rPr kumimoji="0" lang="en-US" sz="2000" b="1" i="0" u="none" strike="noStrike" kern="1200" cap="none" spc="0" normalizeH="0" baseline="0" noProof="0" dirty="0">
                <a:ln>
                  <a:noFill/>
                </a:ln>
                <a:solidFill>
                  <a:srgbClr val="C00000"/>
                </a:solidFill>
                <a:effectLst/>
                <a:uLnTx/>
                <a:uFillTx/>
                <a:latin typeface="Calibri"/>
                <a:ea typeface="+mn-ea"/>
                <a:cs typeface="+mn-cs"/>
              </a:rPr>
              <a:t>declared/certified </a:t>
            </a:r>
            <a:r>
              <a:rPr kumimoji="0" lang="en-US" sz="2000" b="0" i="0" u="none" strike="noStrike" kern="1200" cap="none" spc="0" normalizeH="0" baseline="0" noProof="0" dirty="0">
                <a:ln>
                  <a:noFill/>
                </a:ln>
                <a:solidFill>
                  <a:srgbClr val="002060"/>
                </a:solidFill>
                <a:effectLst/>
                <a:uLnTx/>
                <a:uFillTx/>
                <a:latin typeface="Calibri"/>
                <a:ea typeface="+mn-ea"/>
                <a:cs typeface="+mn-cs"/>
              </a:rPr>
              <a:t>in all the reports (previous and current) prepared / submitted to date </a:t>
            </a:r>
            <a:r>
              <a:rPr kumimoji="0" lang="en-US" sz="2000" b="1" i="0" u="none" strike="noStrike" kern="1200" cap="none" spc="0" normalizeH="0" baseline="0" noProof="0" dirty="0">
                <a:ln>
                  <a:noFill/>
                </a:ln>
                <a:solidFill>
                  <a:srgbClr val="C00000"/>
                </a:solidFill>
                <a:effectLst/>
                <a:uLnTx/>
                <a:uFillTx/>
                <a:latin typeface="Calibri"/>
                <a:ea typeface="+mn-ea"/>
                <a:cs typeface="+mn-cs"/>
              </a:rPr>
              <a:t>must not exceed the total amount of the sub-budget line in the approved application</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lang="en-US" sz="2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563F1584-0F44-4CFE-AF31-5314A50A8657}"/>
              </a:ext>
            </a:extLst>
          </p:cNvPr>
          <p:cNvSpPr txBox="1"/>
          <p:nvPr/>
        </p:nvSpPr>
        <p:spPr>
          <a:xfrm>
            <a:off x="6579531" y="4174271"/>
            <a:ext cx="5217261" cy="2528384"/>
          </a:xfrm>
          <a:prstGeom prst="rect">
            <a:avLst/>
          </a:prstGeom>
          <a:noFill/>
        </p:spPr>
        <p:txBody>
          <a:bodyPr wrap="square">
            <a:spAutoFit/>
          </a:bodyPr>
          <a:lstStyle/>
          <a:p>
            <a:pPr marL="285750" marR="0" lvl="0" indent="-285750" algn="just" defTabSz="914400" rtl="0" eaLnBrk="1" fontAlgn="auto" latinLnBrk="0" hangingPunct="1">
              <a:lnSpc>
                <a:spcPct val="114000"/>
              </a:lnSpc>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A0A8"/>
                </a:solidFill>
                <a:effectLst/>
                <a:uLnTx/>
                <a:uFillTx/>
                <a:latin typeface="Calibri"/>
                <a:ea typeface="+mn-ea"/>
                <a:cs typeface="+mn-cs"/>
              </a:rPr>
              <a:t>export the global list of expenditure </a:t>
            </a:r>
            <a:r>
              <a:rPr kumimoji="0" lang="en-US" sz="2000" b="0" i="0" u="none" strike="noStrike" kern="1200" cap="none" spc="0" normalizeH="0" baseline="0" noProof="0" dirty="0">
                <a:ln>
                  <a:noFill/>
                </a:ln>
                <a:solidFill>
                  <a:srgbClr val="002060"/>
                </a:solidFill>
                <a:effectLst/>
                <a:uLnTx/>
                <a:uFillTx/>
                <a:latin typeface="Calibri"/>
                <a:ea typeface="+mn-ea"/>
                <a:cs typeface="+mn-cs"/>
              </a:rPr>
              <a:t>from </a:t>
            </a:r>
            <a:r>
              <a:rPr kumimoji="0" lang="en-US" sz="2000" b="0" i="0" u="none" strike="noStrike" kern="1200" cap="none" spc="0" normalizeH="0" baseline="0" noProof="0" dirty="0" err="1">
                <a:ln>
                  <a:noFill/>
                </a:ln>
                <a:solidFill>
                  <a:srgbClr val="002060"/>
                </a:solidFill>
                <a:effectLst/>
                <a:uLnTx/>
                <a:uFillTx/>
                <a:latin typeface="Calibri"/>
                <a:ea typeface="+mn-ea"/>
                <a:cs typeface="+mn-cs"/>
              </a:rPr>
              <a:t>Jems</a:t>
            </a:r>
            <a:r>
              <a:rPr kumimoji="0" lang="en-US" sz="2000" b="0" i="0" u="none" strike="noStrike" kern="1200" cap="none" spc="0" normalizeH="0" baseline="0" noProof="0" dirty="0">
                <a:ln>
                  <a:noFill/>
                </a:ln>
                <a:solidFill>
                  <a:srgbClr val="002060"/>
                </a:solidFill>
                <a:effectLst/>
                <a:uLnTx/>
                <a:uFillTx/>
                <a:latin typeface="Calibri"/>
                <a:ea typeface="+mn-ea"/>
                <a:cs typeface="+mn-cs"/>
              </a:rPr>
              <a:t> section “Report export”, </a:t>
            </a:r>
          </a:p>
          <a:p>
            <a:pPr marL="285750" marR="0" lvl="0" indent="-285750" algn="just" defTabSz="914400" rtl="0" eaLnBrk="1" fontAlgn="auto" latinLnBrk="0" hangingPunct="1">
              <a:lnSpc>
                <a:spcPct val="114000"/>
              </a:lnSpc>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A0A8"/>
                </a:solidFill>
                <a:effectLst/>
                <a:uLnTx/>
                <a:uFillTx/>
                <a:latin typeface="Calibri"/>
                <a:ea typeface="+mn-ea"/>
                <a:cs typeface="+mn-cs"/>
              </a:rPr>
              <a:t>filter the costs </a:t>
            </a:r>
            <a:r>
              <a:rPr kumimoji="0" lang="en-US" sz="2000" b="0" i="0" u="none" strike="noStrike" kern="1200" cap="none" spc="0" normalizeH="0" baseline="0" noProof="0" dirty="0">
                <a:ln>
                  <a:noFill/>
                </a:ln>
                <a:solidFill>
                  <a:srgbClr val="002060"/>
                </a:solidFill>
                <a:effectLst/>
                <a:uLnTx/>
                <a:uFillTx/>
                <a:latin typeface="Calibri"/>
                <a:ea typeface="+mn-ea"/>
                <a:cs typeface="+mn-cs"/>
              </a:rPr>
              <a:t>by column “Comment”, </a:t>
            </a:r>
          </a:p>
          <a:p>
            <a:pPr marL="285750" marR="0" lvl="0" indent="-285750" algn="just" defTabSz="914400" rtl="0" eaLnBrk="1" fontAlgn="auto" latinLnBrk="0" hangingPunct="1">
              <a:lnSpc>
                <a:spcPct val="114000"/>
              </a:lnSpc>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A0A8"/>
                </a:solidFill>
                <a:effectLst/>
                <a:uLnTx/>
                <a:uFillTx/>
                <a:latin typeface="Calibri"/>
                <a:ea typeface="+mn-ea"/>
                <a:cs typeface="+mn-cs"/>
              </a:rPr>
              <a:t>sum up</a:t>
            </a:r>
            <a:r>
              <a:rPr kumimoji="0" lang="en-US" sz="2000" b="1" i="0" u="none" strike="noStrike" kern="1200" cap="none" spc="0" normalizeH="0" baseline="0" noProof="0" dirty="0">
                <a:ln>
                  <a:noFill/>
                </a:ln>
                <a:solidFill>
                  <a:srgbClr val="002060"/>
                </a:solidFill>
                <a:effectLst/>
                <a:uLnTx/>
                <a:uFillTx/>
                <a:latin typeface="Calibri"/>
                <a:ea typeface="+mn-ea"/>
                <a:cs typeface="+mn-cs"/>
              </a:rPr>
              <a:t> </a:t>
            </a:r>
            <a:r>
              <a:rPr kumimoji="0" lang="en-US" sz="2000" b="0" i="0" u="none" strike="noStrike" kern="1200" cap="none" spc="0" normalizeH="0" baseline="0" noProof="0" dirty="0">
                <a:ln>
                  <a:noFill/>
                </a:ln>
                <a:solidFill>
                  <a:srgbClr val="002060"/>
                </a:solidFill>
                <a:effectLst/>
                <a:uLnTx/>
                <a:uFillTx/>
                <a:latin typeface="Calibri"/>
                <a:ea typeface="+mn-ea"/>
                <a:cs typeface="+mn-cs"/>
              </a:rPr>
              <a:t>all the costs related to the respective sub-budget line,</a:t>
            </a:r>
            <a:endParaRPr kumimoji="0" lang="en-US" sz="2000" b="0" i="0" u="none" strike="noStrike" kern="1200" cap="none" spc="0" normalizeH="0" baseline="0" noProof="0" dirty="0">
              <a:ln>
                <a:noFill/>
              </a:ln>
              <a:solidFill>
                <a:srgbClr val="C00000"/>
              </a:solidFill>
              <a:effectLst/>
              <a:uLnTx/>
              <a:uFillTx/>
              <a:latin typeface="Calibri"/>
              <a:ea typeface="+mn-ea"/>
              <a:cs typeface="+mn-cs"/>
            </a:endParaRPr>
          </a:p>
          <a:p>
            <a:pPr marL="285750" marR="0" lvl="0" indent="-285750" algn="just" defTabSz="914400" rtl="0" eaLnBrk="1" fontAlgn="auto" latinLnBrk="0" hangingPunct="1">
              <a:lnSpc>
                <a:spcPct val="114000"/>
              </a:lnSpc>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A0A8"/>
                </a:solidFill>
                <a:effectLst/>
                <a:uLnTx/>
                <a:uFillTx/>
                <a:latin typeface="Calibri"/>
                <a:ea typeface="+mn-ea"/>
                <a:cs typeface="+mn-cs"/>
              </a:rPr>
              <a:t>compare</a:t>
            </a:r>
            <a:r>
              <a:rPr kumimoji="0" lang="en-US" sz="2000" b="0" i="0" u="none" strike="noStrike" kern="1200" cap="none" spc="0" normalizeH="0" baseline="0" noProof="0" dirty="0">
                <a:ln>
                  <a:noFill/>
                </a:ln>
                <a:solidFill>
                  <a:srgbClr val="002060"/>
                </a:solidFill>
                <a:effectLst/>
                <a:uLnTx/>
                <a:uFillTx/>
                <a:latin typeface="Calibri"/>
                <a:ea typeface="+mn-ea"/>
                <a:cs typeface="+mn-cs"/>
              </a:rPr>
              <a:t> with the total amount of the respective sub-budget line.</a:t>
            </a:r>
            <a:endParaRPr kumimoji="0" lang="en-US" sz="2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Arrow: Right 5">
            <a:extLst>
              <a:ext uri="{FF2B5EF4-FFF2-40B4-BE49-F238E27FC236}">
                <a16:creationId xmlns:a16="http://schemas.microsoft.com/office/drawing/2014/main" id="{B42510AB-E365-4282-BF32-C43F033DD847}"/>
              </a:ext>
            </a:extLst>
          </p:cNvPr>
          <p:cNvSpPr/>
          <p:nvPr/>
        </p:nvSpPr>
        <p:spPr>
          <a:xfrm flipV="1">
            <a:off x="6096000" y="5199274"/>
            <a:ext cx="416712" cy="148293"/>
          </a:xfrm>
          <a:prstGeom prst="rightArrow">
            <a:avLst/>
          </a:prstGeom>
          <a:solidFill>
            <a:srgbClr val="00A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4BD64B6-6662-44AE-9953-0F7A9ADE36F9}"/>
              </a:ext>
            </a:extLst>
          </p:cNvPr>
          <p:cNvCxnSpPr>
            <a:cxnSpLocks/>
          </p:cNvCxnSpPr>
          <p:nvPr/>
        </p:nvCxnSpPr>
        <p:spPr>
          <a:xfrm flipV="1">
            <a:off x="890722" y="2477358"/>
            <a:ext cx="10908582" cy="3672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A56D164-6560-4E26-B4A0-15DC89D2ADCD}"/>
              </a:ext>
            </a:extLst>
          </p:cNvPr>
          <p:cNvSpPr txBox="1"/>
          <p:nvPr/>
        </p:nvSpPr>
        <p:spPr>
          <a:xfrm>
            <a:off x="6476734" y="2616182"/>
            <a:ext cx="5217261" cy="1487330"/>
          </a:xfrm>
          <a:prstGeom prst="rect">
            <a:avLst/>
          </a:prstGeom>
          <a:noFill/>
        </p:spPr>
        <p:txBody>
          <a:bodyPr wrap="square">
            <a:spAutoFit/>
          </a:bodyPr>
          <a:lstStyle/>
          <a:p>
            <a:pPr marL="285750" lvl="0" indent="-285750" algn="just">
              <a:lnSpc>
                <a:spcPct val="115000"/>
              </a:lnSpc>
              <a:buFont typeface="Wingdings" panose="05000000000000000000" pitchFamily="2" charset="2"/>
              <a:buChar char="Ø"/>
              <a:defRPr/>
            </a:pPr>
            <a:r>
              <a:rPr lang="en-US" sz="2000" dirty="0">
                <a:solidFill>
                  <a:srgbClr val="002060"/>
                </a:solidFill>
              </a:rPr>
              <a:t>in </a:t>
            </a:r>
            <a:r>
              <a:rPr lang="en-US" sz="2000" dirty="0" err="1">
                <a:solidFill>
                  <a:srgbClr val="002060"/>
                </a:solidFill>
              </a:rPr>
              <a:t>Jems</a:t>
            </a:r>
            <a:r>
              <a:rPr lang="en-US" sz="2000" dirty="0">
                <a:solidFill>
                  <a:srgbClr val="002060"/>
                </a:solidFill>
              </a:rPr>
              <a:t> field </a:t>
            </a:r>
            <a:r>
              <a:rPr kumimoji="0" lang="en-US" sz="2000" b="0" i="0" u="none" strike="noStrike" kern="1200" cap="none" spc="0" normalizeH="0" baseline="0" noProof="0" dirty="0">
                <a:ln>
                  <a:noFill/>
                </a:ln>
                <a:solidFill>
                  <a:srgbClr val="002060"/>
                </a:solidFill>
                <a:effectLst/>
                <a:uLnTx/>
                <a:uFillTx/>
                <a:ea typeface="+mn-ea"/>
                <a:cs typeface="+mn-cs"/>
              </a:rPr>
              <a:t>“Comment” from section “List of expenditures” should be </a:t>
            </a:r>
            <a:r>
              <a:rPr kumimoji="0" lang="en-US" sz="2000" b="1" i="0" u="none" strike="noStrike" kern="1200" cap="none" spc="0" normalizeH="0" baseline="0" noProof="0" dirty="0">
                <a:ln>
                  <a:noFill/>
                </a:ln>
                <a:solidFill>
                  <a:srgbClr val="00A0A8"/>
                </a:solidFill>
                <a:effectLst/>
                <a:uLnTx/>
                <a:uFillTx/>
                <a:ea typeface="+mn-ea"/>
                <a:cs typeface="+mn-cs"/>
              </a:rPr>
              <a:t>filled in with the </a:t>
            </a:r>
            <a:r>
              <a:rPr lang="en-US" sz="2000" b="1" dirty="0">
                <a:solidFill>
                  <a:srgbClr val="00A0A8"/>
                </a:solidFill>
              </a:rPr>
              <a:t>name of the corresponding sub-budget line </a:t>
            </a:r>
            <a:r>
              <a:rPr kumimoji="0" lang="en-US" sz="2000" b="0" i="0" u="none" strike="noStrike" kern="1200" cap="none" spc="0" normalizeH="0" baseline="0" noProof="0" dirty="0">
                <a:ln>
                  <a:noFill/>
                </a:ln>
                <a:solidFill>
                  <a:srgbClr val="002060"/>
                </a:solidFill>
                <a:effectLst/>
                <a:uLnTx/>
                <a:uFillTx/>
                <a:ea typeface="+mn-ea"/>
                <a:cs typeface="+mn-cs"/>
              </a:rPr>
              <a:t>of the application in force;</a:t>
            </a:r>
            <a:r>
              <a:rPr lang="en-US" sz="2000" b="1" dirty="0">
                <a:solidFill>
                  <a:srgbClr val="C00000"/>
                </a:solidFill>
              </a:rPr>
              <a:t> </a:t>
            </a:r>
            <a:endParaRPr kumimoji="0" lang="en-US" sz="2000" b="1" i="0" u="none" strike="noStrike" kern="1200" cap="none" spc="0" normalizeH="0" baseline="0" noProof="0" dirty="0">
              <a:ln>
                <a:noFill/>
              </a:ln>
              <a:solidFill>
                <a:srgbClr val="002060"/>
              </a:solidFill>
              <a:effectLst/>
              <a:uLnTx/>
              <a:uFillTx/>
              <a:ea typeface="+mn-ea"/>
              <a:cs typeface="+mn-cs"/>
            </a:endParaRPr>
          </a:p>
        </p:txBody>
      </p:sp>
      <p:cxnSp>
        <p:nvCxnSpPr>
          <p:cNvPr id="3" name="Straight Connector 2">
            <a:extLst>
              <a:ext uri="{FF2B5EF4-FFF2-40B4-BE49-F238E27FC236}">
                <a16:creationId xmlns:a16="http://schemas.microsoft.com/office/drawing/2014/main" id="{1BC9EA94-DE0A-4214-9A11-532348D132A1}"/>
              </a:ext>
            </a:extLst>
          </p:cNvPr>
          <p:cNvCxnSpPr>
            <a:cxnSpLocks/>
          </p:cNvCxnSpPr>
          <p:nvPr/>
        </p:nvCxnSpPr>
        <p:spPr>
          <a:xfrm>
            <a:off x="2381693" y="4103511"/>
            <a:ext cx="9312303" cy="0"/>
          </a:xfrm>
          <a:prstGeom prst="line">
            <a:avLst/>
          </a:prstGeom>
          <a:ln>
            <a:solidFill>
              <a:srgbClr val="52CBBE"/>
            </a:solidFill>
            <a:prstDash val="lgDashDot"/>
          </a:ln>
        </p:spPr>
        <p:style>
          <a:lnRef idx="1">
            <a:schemeClr val="accent1"/>
          </a:lnRef>
          <a:fillRef idx="0">
            <a:schemeClr val="accent1"/>
          </a:fillRef>
          <a:effectRef idx="0">
            <a:schemeClr val="accent1"/>
          </a:effectRef>
          <a:fontRef idx="minor">
            <a:schemeClr val="tx1"/>
          </a:fontRef>
        </p:style>
      </p:cxnSp>
      <p:sp>
        <p:nvSpPr>
          <p:cNvPr id="21" name="Arrow: Right 20">
            <a:extLst>
              <a:ext uri="{FF2B5EF4-FFF2-40B4-BE49-F238E27FC236}">
                <a16:creationId xmlns:a16="http://schemas.microsoft.com/office/drawing/2014/main" id="{EF318628-F3E5-4375-8AA8-E3117858375E}"/>
              </a:ext>
            </a:extLst>
          </p:cNvPr>
          <p:cNvSpPr/>
          <p:nvPr/>
        </p:nvSpPr>
        <p:spPr>
          <a:xfrm flipV="1">
            <a:off x="6086117" y="3155345"/>
            <a:ext cx="416712" cy="148293"/>
          </a:xfrm>
          <a:prstGeom prst="rightArrow">
            <a:avLst/>
          </a:prstGeom>
          <a:solidFill>
            <a:srgbClr val="00A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71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822515" y="868890"/>
            <a:ext cx="6341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9113FECE-2CBA-4D5C-A8FF-B6395A44FFE8}"/>
              </a:ext>
            </a:extLst>
          </p:cNvPr>
          <p:cNvGrpSpPr/>
          <p:nvPr/>
        </p:nvGrpSpPr>
        <p:grpSpPr>
          <a:xfrm>
            <a:off x="3181038" y="382613"/>
            <a:ext cx="6464596" cy="1526611"/>
            <a:chOff x="731074" y="2664822"/>
            <a:chExt cx="5564777" cy="1227909"/>
          </a:xfrm>
          <a:solidFill>
            <a:schemeClr val="accent1">
              <a:lumMod val="20000"/>
              <a:lumOff val="80000"/>
            </a:schemeClr>
          </a:solidFill>
        </p:grpSpPr>
        <p:sp>
          <p:nvSpPr>
            <p:cNvPr id="2" name="Oval 1">
              <a:extLst>
                <a:ext uri="{FF2B5EF4-FFF2-40B4-BE49-F238E27FC236}">
                  <a16:creationId xmlns:a16="http://schemas.microsoft.com/office/drawing/2014/main" id="{8F6ADA2E-7D3A-4278-8AD9-B1276837A7D5}"/>
                </a:ext>
              </a:extLst>
            </p:cNvPr>
            <p:cNvSpPr/>
            <p:nvPr/>
          </p:nvSpPr>
          <p:spPr>
            <a:xfrm>
              <a:off x="731074" y="2664822"/>
              <a:ext cx="5564777" cy="122790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30EB096-FC9B-47F3-B097-94619868C4D9}"/>
                </a:ext>
              </a:extLst>
            </p:cNvPr>
            <p:cNvSpPr txBox="1"/>
            <p:nvPr/>
          </p:nvSpPr>
          <p:spPr>
            <a:xfrm>
              <a:off x="1315652" y="2925638"/>
              <a:ext cx="4365337" cy="67109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BUDGETARY MODIFICATIONS vs. DECLARED COSTS</a:t>
              </a:r>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822515" y="2094615"/>
            <a:ext cx="11181643" cy="4284920"/>
            <a:chOff x="2108770" y="3194812"/>
            <a:chExt cx="9739423" cy="3917814"/>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108770" y="3194812"/>
              <a:ext cx="9739423" cy="39178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85EFFD-0630-4EF5-A6BB-C41DE4216E72}"/>
                </a:ext>
              </a:extLst>
            </p:cNvPr>
            <p:cNvSpPr txBox="1"/>
            <p:nvPr/>
          </p:nvSpPr>
          <p:spPr>
            <a:xfrm>
              <a:off x="2321421" y="3269145"/>
              <a:ext cx="9434161" cy="12352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a:ea typeface="Calibri" panose="020F0502020204030204" pitchFamily="34" charset="0"/>
                  <a:cs typeface="Times New Roman" panose="02020603050405020304" pitchFamily="18" charset="0"/>
                </a:rPr>
                <a:t>The </a:t>
              </a:r>
              <a:r>
                <a:rPr kumimoji="0" lang="en-GB" sz="2400" b="1" i="0" u="none" strike="noStrike" kern="1200" cap="none" spc="0" normalizeH="0" baseline="0" noProof="0" dirty="0">
                  <a:ln>
                    <a:noFill/>
                  </a:ln>
                  <a:solidFill>
                    <a:srgbClr val="002060"/>
                  </a:solidFill>
                  <a:effectLst/>
                  <a:uLnTx/>
                  <a:uFillTx/>
                  <a:latin typeface="Calibri"/>
                  <a:ea typeface="Calibri" panose="020F0502020204030204" pitchFamily="34" charset="0"/>
                  <a:cs typeface="Times New Roman" panose="02020603050405020304" pitchFamily="18" charset="0"/>
                </a:rPr>
                <a:t>expenditures declared</a:t>
              </a:r>
              <a:r>
                <a:rPr kumimoji="0" lang="en-GB" sz="2400" b="0" i="0" u="none" strike="noStrike" kern="1200" cap="none" spc="0" normalizeH="0" baseline="0" noProof="0" dirty="0">
                  <a:ln>
                    <a:noFill/>
                  </a:ln>
                  <a:solidFill>
                    <a:srgbClr val="002060"/>
                  </a:solidFill>
                  <a:effectLst/>
                  <a:uLnTx/>
                  <a:uFillTx/>
                  <a:latin typeface="Calibri"/>
                  <a:ea typeface="Calibri" panose="020F0502020204030204" pitchFamily="34" charset="0"/>
                  <a:cs typeface="Times New Roman" panose="02020603050405020304" pitchFamily="18" charset="0"/>
                </a:rPr>
                <a:t> in a financial report </a:t>
              </a:r>
              <a:r>
                <a:rPr kumimoji="0" lang="en-GB" sz="2400" b="1" i="0" u="none" strike="noStrike" kern="1200" cap="none" spc="0" normalizeH="0" baseline="0" noProof="0" dirty="0">
                  <a:ln>
                    <a:noFill/>
                  </a:ln>
                  <a:solidFill>
                    <a:srgbClr val="C00000"/>
                  </a:solidFill>
                  <a:effectLst/>
                  <a:uLnTx/>
                  <a:uFillTx/>
                  <a:latin typeface="Calibri"/>
                  <a:ea typeface="Calibri" panose="020F0502020204030204" pitchFamily="34" charset="0"/>
                  <a:cs typeface="Times New Roman" panose="02020603050405020304" pitchFamily="18" charset="0"/>
                </a:rPr>
                <a:t>must be correlated with the last approved budget in the application form</a:t>
              </a:r>
              <a:r>
                <a:rPr kumimoji="0" lang="en-GB"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Calibri"/>
                  <a:ea typeface="Calibri" panose="020F0502020204030204" pitchFamily="34" charset="0"/>
                  <a:cs typeface="Times New Roman" panose="02020603050405020304" pitchFamily="18" charset="0"/>
                </a:rPr>
                <a:t>(in force at the moment of the submission of the report to the controllers). </a:t>
              </a:r>
              <a:endParaRPr kumimoji="0" lang="en-GB"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1E9B3ED7-681F-4843-B741-859D5DED796A}"/>
              </a:ext>
            </a:extLst>
          </p:cNvPr>
          <p:cNvSpPr txBox="1"/>
          <p:nvPr/>
        </p:nvSpPr>
        <p:spPr>
          <a:xfrm>
            <a:off x="960330" y="4357905"/>
            <a:ext cx="10831178"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alibri"/>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005160F-8D7D-43A0-9468-9DC35B59ED3A}"/>
              </a:ext>
            </a:extLst>
          </p:cNvPr>
          <p:cNvSpPr/>
          <p:nvPr/>
        </p:nvSpPr>
        <p:spPr>
          <a:xfrm>
            <a:off x="1233378" y="3429000"/>
            <a:ext cx="2076518" cy="28384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ea typeface="Calibri" panose="020F0502020204030204" pitchFamily="34" charset="0"/>
                <a:cs typeface="Times New Roman" panose="02020603050405020304" pitchFamily="18" charset="0"/>
              </a:rPr>
              <a:t>During ongoing verification of a report, can be requested any b</a:t>
            </a:r>
            <a:r>
              <a:rPr lang="en-US" dirty="0" err="1">
                <a:solidFill>
                  <a:srgbClr val="002060"/>
                </a:solidFill>
              </a:rPr>
              <a:t>udget</a:t>
            </a:r>
            <a:r>
              <a:rPr lang="en-US" dirty="0">
                <a:solidFill>
                  <a:srgbClr val="002060"/>
                </a:solidFill>
              </a:rPr>
              <a:t> modifications to the sub-budget lines </a:t>
            </a:r>
            <a:r>
              <a:rPr kumimoji="0" lang="en-GB"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rPr>
              <a:t>where expenditure have been declared?</a:t>
            </a:r>
            <a:endParaRPr lang="en-US" dirty="0">
              <a:solidFill>
                <a:srgbClr val="002060"/>
              </a:solidFill>
            </a:endParaRPr>
          </a:p>
        </p:txBody>
      </p:sp>
      <p:sp>
        <p:nvSpPr>
          <p:cNvPr id="15" name="Oval 14">
            <a:extLst>
              <a:ext uri="{FF2B5EF4-FFF2-40B4-BE49-F238E27FC236}">
                <a16:creationId xmlns:a16="http://schemas.microsoft.com/office/drawing/2014/main" id="{0E5732AC-0EC4-4A3B-BD02-FF0180FDF52A}"/>
              </a:ext>
            </a:extLst>
          </p:cNvPr>
          <p:cNvSpPr/>
          <p:nvPr/>
        </p:nvSpPr>
        <p:spPr>
          <a:xfrm>
            <a:off x="9073493" y="3387523"/>
            <a:ext cx="754912" cy="7227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a:t>
            </a:r>
          </a:p>
        </p:txBody>
      </p:sp>
      <p:sp>
        <p:nvSpPr>
          <p:cNvPr id="10" name="Rectangle 9">
            <a:extLst>
              <a:ext uri="{FF2B5EF4-FFF2-40B4-BE49-F238E27FC236}">
                <a16:creationId xmlns:a16="http://schemas.microsoft.com/office/drawing/2014/main" id="{4FB43A9F-8905-4831-B57B-DEA32E0C2F0E}"/>
              </a:ext>
            </a:extLst>
          </p:cNvPr>
          <p:cNvSpPr/>
          <p:nvPr/>
        </p:nvSpPr>
        <p:spPr>
          <a:xfrm>
            <a:off x="3494224" y="4229436"/>
            <a:ext cx="3731120" cy="1657142"/>
          </a:xfrm>
          <a:prstGeom prst="rect">
            <a:avLst/>
          </a:prstGeom>
          <a:solidFill>
            <a:srgbClr val="00A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ea typeface="Calibri" panose="020F0502020204030204" pitchFamily="34" charset="0"/>
                <a:cs typeface="Times New Roman" panose="02020603050405020304" pitchFamily="18" charset="0"/>
              </a:rPr>
              <a:t>only if the modifications do not have an impact on the expenditure declared </a:t>
            </a:r>
            <a:endParaRPr lang="en-US" sz="2400" b="1" dirty="0">
              <a:solidFill>
                <a:schemeClr val="bg1"/>
              </a:solidFill>
            </a:endParaRPr>
          </a:p>
        </p:txBody>
      </p:sp>
      <p:sp>
        <p:nvSpPr>
          <p:cNvPr id="17" name="Rectangle 16">
            <a:extLst>
              <a:ext uri="{FF2B5EF4-FFF2-40B4-BE49-F238E27FC236}">
                <a16:creationId xmlns:a16="http://schemas.microsoft.com/office/drawing/2014/main" id="{61BEABAF-22D1-4ACA-BF2D-4CA9AE40D388}"/>
              </a:ext>
            </a:extLst>
          </p:cNvPr>
          <p:cNvSpPr/>
          <p:nvPr/>
        </p:nvSpPr>
        <p:spPr>
          <a:xfrm>
            <a:off x="7331669" y="4229437"/>
            <a:ext cx="4566164" cy="16571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ea typeface="Calibri" panose="020F0502020204030204" pitchFamily="34" charset="0"/>
                <a:cs typeface="Times New Roman" panose="02020603050405020304" pitchFamily="18" charset="0"/>
              </a:rPr>
              <a:t>E.g.: </a:t>
            </a:r>
            <a:r>
              <a:rPr lang="en-GB" sz="2000" b="1" dirty="0">
                <a:solidFill>
                  <a:schemeClr val="bg1"/>
                </a:solidFill>
                <a:ea typeface="Calibri" panose="020F0502020204030204" pitchFamily="34" charset="0"/>
                <a:cs typeface="Times New Roman" panose="02020603050405020304" pitchFamily="18" charset="0"/>
              </a:rPr>
              <a:t>a request to supplement an amount of a sub-budget line, with the purpose of ensuring funds for an expenditure that exceeded the funds included in the respective sub budget line </a:t>
            </a:r>
            <a:endParaRPr lang="en-US" sz="2000" b="1" dirty="0">
              <a:solidFill>
                <a:schemeClr val="bg1"/>
              </a:solidFill>
            </a:endParaRPr>
          </a:p>
        </p:txBody>
      </p:sp>
      <p:sp>
        <p:nvSpPr>
          <p:cNvPr id="18" name="Oval 17">
            <a:extLst>
              <a:ext uri="{FF2B5EF4-FFF2-40B4-BE49-F238E27FC236}">
                <a16:creationId xmlns:a16="http://schemas.microsoft.com/office/drawing/2014/main" id="{ED9A8A9F-1E33-4B38-BF02-29A1348B112D}"/>
              </a:ext>
            </a:extLst>
          </p:cNvPr>
          <p:cNvSpPr/>
          <p:nvPr/>
        </p:nvSpPr>
        <p:spPr>
          <a:xfrm>
            <a:off x="4963633" y="3389641"/>
            <a:ext cx="754912" cy="722727"/>
          </a:xfrm>
          <a:prstGeom prst="ellipse">
            <a:avLst/>
          </a:prstGeom>
          <a:solidFill>
            <a:srgbClr val="00A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YES</a:t>
            </a:r>
          </a:p>
        </p:txBody>
      </p:sp>
    </p:spTree>
    <p:extLst>
      <p:ext uri="{BB962C8B-B14F-4D97-AF65-F5344CB8AC3E}">
        <p14:creationId xmlns:p14="http://schemas.microsoft.com/office/powerpoint/2010/main" val="50912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1A179-9156-4C93-A66B-D0BA63A5948B}"/>
              </a:ext>
            </a:extLst>
          </p:cNvPr>
          <p:cNvSpPr txBox="1"/>
          <p:nvPr/>
        </p:nvSpPr>
        <p:spPr>
          <a:xfrm>
            <a:off x="1531088" y="868891"/>
            <a:ext cx="9886211" cy="523220"/>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002060"/>
                </a:solidFill>
                <a:effectLst/>
                <a:uLnTx/>
                <a:uFillTx/>
                <a:latin typeface="Calibri"/>
                <a:ea typeface="+mn-ea"/>
                <a:cs typeface="+mn-cs"/>
              </a:rPr>
              <a:t>COMMON MISTAKES</a:t>
            </a:r>
            <a:r>
              <a:rPr lang="en-US" sz="2800" b="1" dirty="0">
                <a:solidFill>
                  <a:srgbClr val="002060"/>
                </a:solidFill>
              </a:rPr>
              <a:t> IN REPORTING </a:t>
            </a:r>
          </a:p>
        </p:txBody>
      </p:sp>
      <p:sp>
        <p:nvSpPr>
          <p:cNvPr id="24" name="Rectangle 23">
            <a:extLst>
              <a:ext uri="{FF2B5EF4-FFF2-40B4-BE49-F238E27FC236}">
                <a16:creationId xmlns:a16="http://schemas.microsoft.com/office/drawing/2014/main" id="{C65F2E3A-02AE-4023-B13E-11DFA0C78FA3}"/>
              </a:ext>
            </a:extLst>
          </p:cNvPr>
          <p:cNvSpPr/>
          <p:nvPr/>
        </p:nvSpPr>
        <p:spPr>
          <a:xfrm>
            <a:off x="4707" y="0"/>
            <a:ext cx="544122"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9113FECE-2CBA-4D5C-A8FF-B6395A44FFE8}"/>
              </a:ext>
            </a:extLst>
          </p:cNvPr>
          <p:cNvGrpSpPr/>
          <p:nvPr/>
        </p:nvGrpSpPr>
        <p:grpSpPr>
          <a:xfrm>
            <a:off x="3133035" y="1394119"/>
            <a:ext cx="6630909" cy="1227909"/>
            <a:chOff x="731073" y="2664822"/>
            <a:chExt cx="5872280" cy="1227909"/>
          </a:xfrm>
          <a:solidFill>
            <a:schemeClr val="accent1">
              <a:lumMod val="20000"/>
              <a:lumOff val="80000"/>
            </a:schemeClr>
          </a:solidFill>
        </p:grpSpPr>
        <p:sp>
          <p:nvSpPr>
            <p:cNvPr id="2" name="Oval 1">
              <a:extLst>
                <a:ext uri="{FF2B5EF4-FFF2-40B4-BE49-F238E27FC236}">
                  <a16:creationId xmlns:a16="http://schemas.microsoft.com/office/drawing/2014/main" id="{8F6ADA2E-7D3A-4278-8AD9-B1276837A7D5}"/>
                </a:ext>
              </a:extLst>
            </p:cNvPr>
            <p:cNvSpPr/>
            <p:nvPr/>
          </p:nvSpPr>
          <p:spPr>
            <a:xfrm>
              <a:off x="731073" y="2664822"/>
              <a:ext cx="5872280" cy="1227909"/>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0EB096-FC9B-47F3-B097-94619868C4D9}"/>
                </a:ext>
              </a:extLst>
            </p:cNvPr>
            <p:cNvSpPr txBox="1"/>
            <p:nvPr/>
          </p:nvSpPr>
          <p:spPr>
            <a:xfrm>
              <a:off x="1358582" y="2924833"/>
              <a:ext cx="4613894" cy="707886"/>
            </a:xfrm>
            <a:prstGeom prst="rect">
              <a:avLst/>
            </a:prstGeom>
            <a:grpFill/>
          </p:spPr>
          <p:txBody>
            <a:bodyPr wrap="square">
              <a:spAutoFit/>
            </a:bodyPr>
            <a:lstStyle/>
            <a:p>
              <a:pPr algn="ctr"/>
              <a:r>
                <a:rPr lang="en-US" sz="2000" b="1" dirty="0">
                  <a:solidFill>
                    <a:srgbClr val="002060"/>
                  </a:solidFill>
                </a:rPr>
                <a:t>LINK BETWEEN COSTS AND PROCUREMENTS SECTION IN JEMS</a:t>
              </a:r>
            </a:p>
          </p:txBody>
        </p:sp>
      </p:grpSp>
      <p:grpSp>
        <p:nvGrpSpPr>
          <p:cNvPr id="8" name="Group 7">
            <a:extLst>
              <a:ext uri="{FF2B5EF4-FFF2-40B4-BE49-F238E27FC236}">
                <a16:creationId xmlns:a16="http://schemas.microsoft.com/office/drawing/2014/main" id="{557E8CC5-672A-4527-95CB-73A85A215710}"/>
              </a:ext>
            </a:extLst>
          </p:cNvPr>
          <p:cNvGrpSpPr/>
          <p:nvPr/>
        </p:nvGrpSpPr>
        <p:grpSpPr>
          <a:xfrm>
            <a:off x="1233377" y="2834678"/>
            <a:ext cx="10600660" cy="3911177"/>
            <a:chOff x="2717074" y="3788228"/>
            <a:chExt cx="8700225" cy="1947197"/>
          </a:xfrm>
        </p:grpSpPr>
        <p:sp>
          <p:nvSpPr>
            <p:cNvPr id="5" name="Rectangle: Rounded Corners 4">
              <a:extLst>
                <a:ext uri="{FF2B5EF4-FFF2-40B4-BE49-F238E27FC236}">
                  <a16:creationId xmlns:a16="http://schemas.microsoft.com/office/drawing/2014/main" id="{3F463363-CE96-420C-AEBE-9C339DAA8C3F}"/>
                </a:ext>
              </a:extLst>
            </p:cNvPr>
            <p:cNvSpPr/>
            <p:nvPr/>
          </p:nvSpPr>
          <p:spPr>
            <a:xfrm>
              <a:off x="2717074" y="3788228"/>
              <a:ext cx="8700225" cy="19471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85EFFD-0630-4EF5-A6BB-C41DE4216E72}"/>
                </a:ext>
              </a:extLst>
            </p:cNvPr>
            <p:cNvSpPr txBox="1"/>
            <p:nvPr/>
          </p:nvSpPr>
          <p:spPr>
            <a:xfrm>
              <a:off x="2909751" y="3901132"/>
              <a:ext cx="8285117" cy="1762121"/>
            </a:xfrm>
            <a:prstGeom prst="rect">
              <a:avLst/>
            </a:prstGeom>
            <a:noFill/>
          </p:spPr>
          <p:txBody>
            <a:bodyPr wrap="square">
              <a:spAutoFit/>
            </a:bodyPr>
            <a:lstStyle/>
            <a:p>
              <a:pPr algn="just"/>
              <a:r>
                <a:rPr lang="en-US" sz="2800" b="1" dirty="0">
                  <a:solidFill>
                    <a:srgbClr val="002060"/>
                  </a:solidFill>
                </a:rPr>
                <a:t>Costs related to </a:t>
              </a:r>
              <a:r>
                <a:rPr lang="en-US" sz="2800" b="1" u="sng" dirty="0">
                  <a:solidFill>
                    <a:srgbClr val="002060"/>
                  </a:solidFill>
                </a:rPr>
                <a:t>direct</a:t>
              </a:r>
              <a:r>
                <a:rPr lang="en-US" sz="2800" b="1" dirty="0">
                  <a:solidFill>
                    <a:srgbClr val="002060"/>
                  </a:solidFill>
                </a:rPr>
                <a:t> procurements </a:t>
              </a:r>
              <a:r>
                <a:rPr lang="en-US" sz="2000" b="1" dirty="0">
                  <a:solidFill>
                    <a:srgbClr val="002060"/>
                  </a:solidFill>
                </a:rPr>
                <a:t>(≤ 2,500 Euro in case of Financial Regulation; up to threshold from national law for contracting authorities/entities in Bulgaria, Greece, Romania) </a:t>
              </a:r>
              <a:r>
                <a:rPr lang="en-US" sz="2800" b="1" dirty="0">
                  <a:solidFill>
                    <a:srgbClr val="002060"/>
                  </a:solidFill>
                </a:rPr>
                <a:t>were linked to procurements section in </a:t>
              </a:r>
              <a:r>
                <a:rPr lang="en-US" sz="2800" b="1" dirty="0" err="1">
                  <a:solidFill>
                    <a:srgbClr val="002060"/>
                  </a:solidFill>
                </a:rPr>
                <a:t>Jems</a:t>
              </a:r>
              <a:r>
                <a:rPr lang="en-US" sz="2800" b="1" dirty="0">
                  <a:solidFill>
                    <a:srgbClr val="002060"/>
                  </a:solidFill>
                </a:rPr>
                <a:t> and, consequently, they were included in the sample for control. </a:t>
              </a:r>
            </a:p>
            <a:p>
              <a:pPr algn="just"/>
              <a:endParaRPr lang="en-US" sz="2800" b="1" dirty="0">
                <a:solidFill>
                  <a:srgbClr val="002060"/>
                </a:solidFill>
              </a:endParaRPr>
            </a:p>
            <a:p>
              <a:pPr algn="just"/>
              <a:r>
                <a:rPr lang="en-US" sz="2800" dirty="0">
                  <a:solidFill>
                    <a:srgbClr val="002060"/>
                  </a:solidFill>
                </a:rPr>
                <a:t>The </a:t>
              </a:r>
              <a:r>
                <a:rPr lang="en-US" sz="2800" dirty="0" err="1">
                  <a:solidFill>
                    <a:srgbClr val="002060"/>
                  </a:solidFill>
                </a:rPr>
                <a:t>Programme</a:t>
              </a:r>
              <a:r>
                <a:rPr lang="en-US" sz="2800" dirty="0">
                  <a:solidFill>
                    <a:srgbClr val="002060"/>
                  </a:solidFill>
                </a:rPr>
                <a:t> Methodology for risk-based management verifications </a:t>
              </a:r>
              <a:r>
                <a:rPr lang="en-US" sz="2800" dirty="0">
                  <a:solidFill>
                    <a:srgbClr val="C00000"/>
                  </a:solidFill>
                </a:rPr>
                <a:t>does not require the inclusion in the sample of these costs.</a:t>
              </a:r>
            </a:p>
          </p:txBody>
        </p:sp>
      </p:grpSp>
    </p:spTree>
    <p:extLst>
      <p:ext uri="{BB962C8B-B14F-4D97-AF65-F5344CB8AC3E}">
        <p14:creationId xmlns:p14="http://schemas.microsoft.com/office/powerpoint/2010/main" val="429627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8249</TotalTime>
  <Words>1467</Words>
  <Application>Microsoft Office PowerPoint</Application>
  <PresentationFormat>Widescreen</PresentationFormat>
  <Paragraphs>139</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Trebuchet MS</vt:lpstr>
      <vt:lpstr>Tw Cen MT</vt:lpstr>
      <vt:lpstr>Wingdings</vt:lpstr>
      <vt:lpstr>Office Theme</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Stanciu</dc:creator>
  <cp:lastModifiedBy>Mihaela Cristina</cp:lastModifiedBy>
  <cp:revision>1133</cp:revision>
  <cp:lastPrinted>2025-03-18T10:00:49Z</cp:lastPrinted>
  <dcterms:created xsi:type="dcterms:W3CDTF">2020-09-29T10:58:38Z</dcterms:created>
  <dcterms:modified xsi:type="dcterms:W3CDTF">2025-03-24T14:22:26Z</dcterms:modified>
</cp:coreProperties>
</file>