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1" r:id="rId3"/>
    <p:sldId id="281" r:id="rId4"/>
    <p:sldId id="284" r:id="rId5"/>
    <p:sldId id="285" r:id="rId6"/>
    <p:sldId id="286" r:id="rId7"/>
    <p:sldId id="273" r:id="rId8"/>
    <p:sldId id="283" r:id="rId9"/>
    <p:sldId id="278" r:id="rId10"/>
    <p:sldId id="287" r:id="rId11"/>
    <p:sldId id="288" r:id="rId12"/>
    <p:sldId id="289" r:id="rId13"/>
    <p:sldId id="290" r:id="rId14"/>
    <p:sldId id="291" r:id="rId15"/>
    <p:sldId id="293" r:id="rId16"/>
    <p:sldId id="292" r:id="rId17"/>
    <p:sldId id="27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5A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7CF5B-D771-4F2E-93DA-8A66E6EA9762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3F6C-0292-4502-B959-D8620D60F09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369F3-BB90-407B-AA76-7223BAED50FF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8BC0-21C0-4B9E-959F-0DF8AF45C0BD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D2DEB-DDB2-48E3-8ABF-6729DED2DC3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8BC0-21C0-4B9E-959F-0DF8AF45C0B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8BC0-21C0-4B9E-959F-0DF8AF45C0B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DDF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640513"/>
            <a:ext cx="9144000" cy="2444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fr-FR" sz="1000"/>
          </a:p>
        </p:txBody>
      </p:sp>
      <p:pic>
        <p:nvPicPr>
          <p:cNvPr id="1028" name="Picture 10" descr="fleche-bleu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0716">
            <a:off x="61913" y="5089525"/>
            <a:ext cx="63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ogoCRPM_Transparent"/>
          <p:cNvPicPr>
            <a:picLocks noChangeAspect="1" noChangeArrowheads="1"/>
          </p:cNvPicPr>
          <p:nvPr/>
        </p:nvPicPr>
        <p:blipFill>
          <a:blip r:embed="rId14" cstate="print"/>
          <a:srcRect t="78214"/>
          <a:stretch>
            <a:fillRect/>
          </a:stretch>
        </p:blipFill>
        <p:spPr bwMode="auto">
          <a:xfrm>
            <a:off x="900113" y="260350"/>
            <a:ext cx="12239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2" descr="logoCRPM_Transparent"/>
          <p:cNvPicPr>
            <a:picLocks noChangeAspect="1" noChangeArrowheads="1"/>
          </p:cNvPicPr>
          <p:nvPr/>
        </p:nvPicPr>
        <p:blipFill>
          <a:blip r:embed="rId14" cstate="print"/>
          <a:srcRect b="16475"/>
          <a:stretch>
            <a:fillRect/>
          </a:stretch>
        </p:blipFill>
        <p:spPr bwMode="auto">
          <a:xfrm>
            <a:off x="0" y="0"/>
            <a:ext cx="9715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endParaRPr lang="fr-FR" smtClean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4965A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4965A9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4965A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4965A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965A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 3" pitchFamily="18" charset="2"/>
        <a:buChar char="4"/>
        <a:defRPr sz="2000">
          <a:solidFill>
            <a:srgbClr val="4965A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965A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965A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965A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965A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965A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  <a:ln w="3175">
            <a:solidFill>
              <a:srgbClr val="4965A9"/>
            </a:solidFill>
          </a:ln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accent2"/>
                </a:solidFill>
              </a:rPr>
              <a:t>From ENPI CBC to ENI CBC in the Black Sea Basin</a:t>
            </a:r>
            <a:br>
              <a:rPr lang="en-GB" sz="3200" b="1" smtClean="0">
                <a:solidFill>
                  <a:schemeClr val="accent2"/>
                </a:solidFill>
              </a:rPr>
            </a:br>
            <a:r>
              <a:rPr lang="en-GB" sz="3200" b="1" i="1" smtClean="0">
                <a:solidFill>
                  <a:schemeClr val="accent2"/>
                </a:solidFill>
              </a:rPr>
              <a:t>Istanbul 5 December 2013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0000"/>
                </a:solidFill>
              </a:rPr>
              <a:t>Some CPMR views </a:t>
            </a:r>
          </a:p>
          <a:p>
            <a:pPr eaLnBrk="1" hangingPunct="1"/>
            <a:endParaRPr lang="en-GB" sz="2800" b="1" smtClean="0"/>
          </a:p>
          <a:p>
            <a:pPr eaLnBrk="1" hangingPunct="1"/>
            <a:endParaRPr lang="en-GB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/>
              <a:t>ESTABLISHING THE TECHNICAL ORGANISATION OF THE BALKAN AND BLACK SEA COMMISSION </a:t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in line with the BSB programme calendar/priorities</a:t>
            </a:r>
            <a:br>
              <a:rPr lang="en-GB" b="1" smtClean="0"/>
            </a:br>
            <a:r>
              <a:rPr lang="en-GB" smtClean="0"/>
              <a:t/>
            </a:r>
            <a:br>
              <a:rPr lang="en-GB" smtClean="0"/>
            </a:b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cap="small" smtClean="0">
                <a:solidFill>
                  <a:srgbClr val="FF0000"/>
                </a:solidFill>
              </a:rPr>
              <a:t> Saint-Malo 25 September 2013</a:t>
            </a:r>
            <a:endParaRPr lang="en-GB" smtClean="0">
              <a:solidFill>
                <a:srgbClr val="FF0000"/>
              </a:solidFill>
            </a:endParaRP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b="1" u="sng" smtClean="0"/>
              <a:t>Select a limited number of priorities/working groups and provide </a:t>
            </a:r>
            <a:r>
              <a:rPr lang="en-GB" sz="2400" b="1" u="sng"/>
              <a:t>each </a:t>
            </a:r>
            <a:r>
              <a:rPr lang="en-GB" sz="2400" b="1" u="sng" smtClean="0"/>
              <a:t>of them with </a:t>
            </a:r>
            <a:r>
              <a:rPr lang="en-GB" sz="2400" b="1" u="sng"/>
              <a:t>an organisational structure and a work schedule for two years</a:t>
            </a:r>
            <a:endParaRPr lang="en-GB" sz="24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sz="2400" b="1" dirty="0" smtClean="0"/>
              <a:t>Tourism</a:t>
            </a:r>
            <a:r>
              <a:rPr lang="en-GB" sz="2400" dirty="0" smtClean="0"/>
              <a:t>, entrusted to </a:t>
            </a:r>
            <a:r>
              <a:rPr lang="en-GB" sz="2400" dirty="0" err="1" smtClean="0"/>
              <a:t>Krentiki</a:t>
            </a:r>
            <a:r>
              <a:rPr lang="en-GB" sz="2400" dirty="0" smtClean="0"/>
              <a:t> </a:t>
            </a:r>
            <a:r>
              <a:rPr lang="en-GB" sz="2400" dirty="0" err="1" smtClean="0"/>
              <a:t>Makedonia</a:t>
            </a:r>
            <a:r>
              <a:rPr lang="en-GB" sz="2400" dirty="0" smtClean="0"/>
              <a:t> (EL), </a:t>
            </a:r>
            <a:r>
              <a:rPr lang="en-GB" sz="2400" b="1" dirty="0" smtClean="0"/>
              <a:t>Business Cooperation</a:t>
            </a:r>
            <a:r>
              <a:rPr lang="en-GB" sz="2400" dirty="0" smtClean="0"/>
              <a:t>, to the Province of </a:t>
            </a:r>
            <a:r>
              <a:rPr lang="en-GB" sz="2400" dirty="0" err="1" smtClean="0"/>
              <a:t>Sinop</a:t>
            </a:r>
            <a:r>
              <a:rPr lang="en-GB" sz="2400" dirty="0" smtClean="0"/>
              <a:t> (TU), and </a:t>
            </a:r>
            <a:r>
              <a:rPr lang="en-GB" sz="2400" b="1" dirty="0" smtClean="0"/>
              <a:t>External Cooperation </a:t>
            </a:r>
            <a:r>
              <a:rPr lang="en-GB" sz="2400" dirty="0" smtClean="0"/>
              <a:t>to Odessa (UA)</a:t>
            </a:r>
          </a:p>
          <a:p>
            <a:r>
              <a:rPr lang="en-GB" sz="2400" dirty="0" smtClean="0"/>
              <a:t>Terms </a:t>
            </a:r>
            <a:r>
              <a:rPr lang="en-GB" sz="2400" dirty="0"/>
              <a:t>of Reference, specific priorities and a timetable for action over two </a:t>
            </a:r>
            <a:r>
              <a:rPr lang="en-GB" sz="2400" dirty="0" smtClean="0"/>
              <a:t>years</a:t>
            </a:r>
          </a:p>
          <a:p>
            <a:r>
              <a:rPr lang="en-GB" sz="2400" dirty="0"/>
              <a:t>The composition of the working group is important. The participants must have genuine expertise and experience </a:t>
            </a:r>
            <a:endParaRPr lang="en-GB" sz="2400" dirty="0" smtClean="0"/>
          </a:p>
          <a:p>
            <a:r>
              <a:rPr lang="en-GB" sz="2400" dirty="0"/>
              <a:t>Each Lead Region will report on the results obtained to the annual </a:t>
            </a:r>
            <a:r>
              <a:rPr lang="en-GB" sz="2400" dirty="0" smtClean="0"/>
              <a:t>BBSRC General Assembly: next GA in Edirne, June 2014</a:t>
            </a:r>
          </a:p>
          <a:p>
            <a:r>
              <a:rPr lang="en-GB" sz="2400" b="1" i="1" dirty="0" smtClean="0">
                <a:solidFill>
                  <a:schemeClr val="tx2"/>
                </a:solidFill>
              </a:rPr>
              <a:t>We need  to develop “transnational BSB capacity building” together!</a:t>
            </a:r>
          </a:p>
          <a:p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08112"/>
          </a:xfrm>
        </p:spPr>
        <p:txBody>
          <a:bodyPr>
            <a:normAutofit/>
          </a:bodyPr>
          <a:lstStyle/>
          <a:p>
            <a:r>
              <a:rPr lang="en-GB" sz="2800" b="1" u="sng"/>
              <a:t>Participate in the CPMR thematic working groups</a:t>
            </a:r>
            <a:endParaRPr lang="en-GB" sz="28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n-GB" sz="8000" b="1" dirty="0"/>
              <a:t>ENERGY &amp; CLIMATE </a:t>
            </a:r>
            <a:r>
              <a:rPr lang="en-GB" sz="8000" b="1" dirty="0" smtClean="0"/>
              <a:t>CHANGE</a:t>
            </a:r>
            <a:endParaRPr lang="en-GB" sz="8000" dirty="0" smtClean="0"/>
          </a:p>
          <a:p>
            <a:pPr>
              <a:buNone/>
            </a:pPr>
            <a:r>
              <a:rPr lang="en-GB" sz="8000" b="1" dirty="0" smtClean="0"/>
              <a:t> </a:t>
            </a:r>
            <a:endParaRPr lang="en-GB" sz="8000" dirty="0" smtClean="0"/>
          </a:p>
          <a:p>
            <a:pPr lvl="0">
              <a:buNone/>
            </a:pPr>
            <a:r>
              <a:rPr lang="en-GB" sz="8000" b="1" dirty="0" smtClean="0"/>
              <a:t>EXTERNAL COOPERATION</a:t>
            </a:r>
            <a:endParaRPr lang="en-GB" sz="8000" dirty="0" smtClean="0"/>
          </a:p>
          <a:p>
            <a:pPr>
              <a:buNone/>
            </a:pPr>
            <a:r>
              <a:rPr lang="en-GB" sz="8000" b="1" dirty="0" smtClean="0"/>
              <a:t> </a:t>
            </a:r>
            <a:endParaRPr lang="en-GB" sz="8000" dirty="0" smtClean="0"/>
          </a:p>
          <a:p>
            <a:pPr lvl="0">
              <a:buNone/>
            </a:pPr>
            <a:r>
              <a:rPr lang="en-GB" sz="8000" b="1" dirty="0" smtClean="0"/>
              <a:t>MACRO-REGIONS</a:t>
            </a:r>
            <a:endParaRPr lang="en-GB" sz="8000" dirty="0" smtClean="0"/>
          </a:p>
          <a:p>
            <a:pPr>
              <a:buNone/>
            </a:pPr>
            <a:r>
              <a:rPr lang="en-GB" sz="8000" b="1" cap="all" dirty="0" smtClean="0"/>
              <a:t> </a:t>
            </a:r>
            <a:endParaRPr lang="en-GB" sz="8000" b="1" dirty="0" smtClean="0"/>
          </a:p>
          <a:p>
            <a:pPr lvl="0">
              <a:buNone/>
            </a:pPr>
            <a:r>
              <a:rPr lang="en-GB" sz="8000" b="1" dirty="0" smtClean="0"/>
              <a:t>TRANSPORT</a:t>
            </a:r>
          </a:p>
          <a:p>
            <a:pPr lvl="0">
              <a:buNone/>
            </a:pPr>
            <a:endParaRPr lang="en-GB" sz="8000" dirty="0" smtClean="0"/>
          </a:p>
          <a:p>
            <a:pPr>
              <a:buNone/>
            </a:pPr>
            <a:r>
              <a:rPr lang="en-GB" sz="8000" b="1" dirty="0" smtClean="0"/>
              <a:t> TOURISM</a:t>
            </a:r>
            <a:endParaRPr lang="en-GB" sz="8000" dirty="0" smtClean="0"/>
          </a:p>
          <a:p>
            <a:pPr>
              <a:buNone/>
            </a:pPr>
            <a:r>
              <a:rPr lang="en-GB" sz="8000" b="1" cap="all" dirty="0" smtClean="0"/>
              <a:t> </a:t>
            </a:r>
            <a:endParaRPr lang="en-GB" sz="8000" dirty="0" smtClean="0"/>
          </a:p>
          <a:p>
            <a:pPr>
              <a:buNone/>
            </a:pPr>
            <a:r>
              <a:rPr lang="en-GB" sz="8000" b="1" dirty="0" smtClean="0"/>
              <a:t>MARITIME ISSUES</a:t>
            </a:r>
          </a:p>
          <a:p>
            <a:pPr>
              <a:buNone/>
            </a:pPr>
            <a:endParaRPr lang="en-GB" sz="80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8000" b="1" dirty="0" smtClean="0"/>
              <a:t>FISHERIES</a:t>
            </a:r>
            <a:endParaRPr lang="en-GB" sz="8000" dirty="0" smtClean="0"/>
          </a:p>
          <a:p>
            <a:pPr lvl="1"/>
            <a:r>
              <a:rPr lang="en-GB" sz="8000" b="1" dirty="0" smtClean="0"/>
              <a:t>INTEGRATED COASTAL ZONE MANAGEMENT/ MARITIME </a:t>
            </a:r>
            <a:r>
              <a:rPr lang="en-GB" sz="8000" b="1" dirty="0"/>
              <a:t>SPATIAL </a:t>
            </a:r>
            <a:r>
              <a:rPr lang="en-GB" sz="8000" b="1" dirty="0" smtClean="0"/>
              <a:t>PLANNING</a:t>
            </a:r>
            <a:endParaRPr lang="en-GB" sz="8000" dirty="0" smtClean="0"/>
          </a:p>
          <a:p>
            <a:pPr lvl="1">
              <a:buFont typeface="Wingdings" pitchFamily="2" charset="2"/>
              <a:buChar char="§"/>
            </a:pPr>
            <a:r>
              <a:rPr lang="en-GB" sz="8000" b="1" dirty="0" smtClean="0"/>
              <a:t>MARITIME SAFETY</a:t>
            </a:r>
            <a:endParaRPr lang="en-GB" sz="8000" dirty="0" smtClean="0"/>
          </a:p>
          <a:p>
            <a:pPr lvl="1">
              <a:buFont typeface="Wingdings" pitchFamily="2" charset="2"/>
              <a:buChar char="§"/>
            </a:pPr>
            <a:r>
              <a:rPr lang="en-GB" sz="8000" b="1" dirty="0" smtClean="0"/>
              <a:t>SHIPBUILDING</a:t>
            </a:r>
            <a:endParaRPr lang="en-GB" sz="8000" dirty="0" smtClean="0"/>
          </a:p>
          <a:p>
            <a:pPr>
              <a:buNone/>
            </a:pPr>
            <a:r>
              <a:rPr lang="en-GB" sz="7200" b="1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36104"/>
          </a:xfrm>
        </p:spPr>
        <p:txBody>
          <a:bodyPr>
            <a:noAutofit/>
          </a:bodyPr>
          <a:lstStyle/>
          <a:p>
            <a:r>
              <a:rPr lang="en-GB" sz="3200" b="1" u="sng"/>
              <a:t>Provide the BBSRC with </a:t>
            </a:r>
            <a:r>
              <a:rPr lang="en-GB" sz="3200" b="1" u="sng" smtClean="0"/>
              <a:t/>
            </a:r>
            <a:br>
              <a:rPr lang="en-GB" sz="3200" b="1" u="sng" smtClean="0"/>
            </a:br>
            <a:r>
              <a:rPr lang="en-GB" sz="3200" b="1" u="sng" smtClean="0"/>
              <a:t>a </a:t>
            </a:r>
            <a:r>
              <a:rPr lang="en-GB" sz="3200" b="1" u="sng"/>
              <a:t>genuine medium-term </a:t>
            </a:r>
            <a:r>
              <a:rPr lang="en-GB" sz="3200" b="1" u="sng">
                <a:solidFill>
                  <a:srgbClr val="FF0000"/>
                </a:solidFill>
              </a:rPr>
              <a:t>Business </a:t>
            </a:r>
            <a:r>
              <a:rPr lang="en-GB" sz="3200" b="1" u="sng" smtClean="0">
                <a:solidFill>
                  <a:srgbClr val="FF0000"/>
                </a:solidFill>
              </a:rPr>
              <a:t>Plan</a:t>
            </a:r>
            <a:r>
              <a:rPr lang="en-GB" sz="3200" smtClean="0"/>
              <a:t/>
            </a:r>
            <a:br>
              <a:rPr lang="en-GB" sz="3200" smtClean="0"/>
            </a:br>
            <a:endParaRPr lang="en-GB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GB" sz="2400" dirty="0"/>
              <a:t>After this new technical organisation has been in operation for one </a:t>
            </a:r>
            <a:r>
              <a:rPr lang="en-GB" sz="2400" dirty="0" smtClean="0"/>
              <a:t>year, </a:t>
            </a:r>
            <a:r>
              <a:rPr lang="en-GB" sz="2400" dirty="0"/>
              <a:t>an update </a:t>
            </a:r>
            <a:r>
              <a:rPr lang="en-GB" sz="2400" dirty="0" smtClean="0"/>
              <a:t>will be </a:t>
            </a:r>
            <a:r>
              <a:rPr lang="en-GB" sz="2400" dirty="0"/>
              <a:t>made and give rise to the </a:t>
            </a:r>
            <a:r>
              <a:rPr lang="en-GB" sz="2400" b="1" dirty="0">
                <a:solidFill>
                  <a:srgbClr val="FF0000"/>
                </a:solidFill>
              </a:rPr>
              <a:t>preparation of a medium-term </a:t>
            </a:r>
            <a:r>
              <a:rPr lang="en-GB" sz="2400" b="1" dirty="0" smtClean="0">
                <a:solidFill>
                  <a:srgbClr val="FF0000"/>
                </a:solidFill>
              </a:rPr>
              <a:t>plan…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which will be implemented during the next programming period of European policies: 2014 </a:t>
            </a:r>
            <a:r>
              <a:rPr lang="en-GB" sz="2200" b="1" dirty="0" smtClean="0">
                <a:solidFill>
                  <a:srgbClr val="FF0000"/>
                </a:solidFill>
              </a:rPr>
              <a:t>– 2020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FF0000"/>
                </a:solidFill>
              </a:rPr>
              <a:t>And feed into the ENI programme with valuable projects in the 4 priority Thematic Objectives whatever they may be when finally decided: all of interest for regional development, </a:t>
            </a:r>
            <a:r>
              <a:rPr lang="en-GB" sz="2200" b="1" dirty="0" smtClean="0"/>
              <a:t>with TO5 (local and regional governance) surely not to be neglected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200" b="1" i="1" dirty="0" smtClean="0"/>
              <a:t>Just an example Black Sea Vasco </a:t>
            </a:r>
            <a:r>
              <a:rPr lang="en-GB" sz="2200" b="1" i="1" dirty="0" err="1" smtClean="0"/>
              <a:t>da</a:t>
            </a:r>
            <a:r>
              <a:rPr lang="en-GB" sz="2200" b="1" i="1" dirty="0" smtClean="0"/>
              <a:t> Gama: a sort of “Maritime Erasmus” in the BS  (TO2)</a:t>
            </a:r>
            <a:endParaRPr lang="en-GB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International Conference on SEAFARERS’</a:t>
            </a:r>
            <a:r>
              <a:rPr lang="fr-FR" dirty="0"/>
              <a:t/>
            </a:r>
            <a:br>
              <a:rPr lang="fr-FR" dirty="0"/>
            </a:br>
            <a:r>
              <a:rPr lang="en-US" b="1" u="sng" dirty="0"/>
              <a:t>EDUCATION, TRAINING &amp; CREWING </a:t>
            </a:r>
            <a:r>
              <a:rPr lang="en-US" b="1" u="sng" dirty="0" smtClean="0"/>
              <a:t>24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</a:t>
            </a:r>
            <a:r>
              <a:rPr lang="en-US" b="1" u="sng" dirty="0"/>
              <a:t>of April 2013 Odessa</a:t>
            </a: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756576" cy="59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sz="3200" dirty="0" smtClean="0"/>
              <a:t>Vasco </a:t>
            </a:r>
            <a:r>
              <a:rPr lang="en-GB" sz="3200" dirty="0" err="1" smtClean="0"/>
              <a:t>da</a:t>
            </a:r>
            <a:r>
              <a:rPr lang="en-GB" sz="3200" dirty="0" smtClean="0"/>
              <a:t> Gama: Training for greener and safer maritime transport</a:t>
            </a:r>
            <a:endParaRPr lang="en-GB" dirty="0"/>
          </a:p>
        </p:txBody>
      </p:sp>
      <p:pic>
        <p:nvPicPr>
          <p:cNvPr id="6146" name="Picture 2" descr="C:\Users\anvroin\AppData\Local\Microsoft\Windows\Temporary Internet Files\Content.Outlook\Z8P21G3S\TestB2(1) (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95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028" descr="Sea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-2412776" y="332656"/>
            <a:ext cx="2682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u="sng" dirty="0">
                <a:solidFill>
                  <a:srgbClr val="003399"/>
                </a:solidFill>
                <a:latin typeface="Times New Roman" pitchFamily="18" charset="0"/>
              </a:rPr>
              <a:t>Eligible area</a:t>
            </a:r>
            <a:endParaRPr lang="en-US" sz="28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9269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76470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u="sng" dirty="0" smtClean="0">
                <a:solidFill>
                  <a:schemeClr val="accent2"/>
                </a:solidFill>
              </a:rPr>
              <a:t>3 – Next steps : Vasco </a:t>
            </a:r>
            <a:r>
              <a:rPr lang="en-GB" sz="2800" b="1" i="1" u="sng" dirty="0" err="1" smtClean="0">
                <a:solidFill>
                  <a:schemeClr val="accent2"/>
                </a:solidFill>
              </a:rPr>
              <a:t>da</a:t>
            </a:r>
            <a:r>
              <a:rPr lang="en-GB" sz="2800" b="1" i="1" u="sng" dirty="0" smtClean="0">
                <a:solidFill>
                  <a:schemeClr val="accent2"/>
                </a:solidFill>
              </a:rPr>
              <a:t> Gama as a label  - regional implementation in Sea Basins : </a:t>
            </a:r>
            <a:r>
              <a:rPr lang="en-GB" sz="2800" b="1" i="1" u="sng" dirty="0" smtClean="0">
                <a:solidFill>
                  <a:srgbClr val="FF0000"/>
                </a:solidFill>
              </a:rPr>
              <a:t>up to you !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3816424"/>
          </a:xfrm>
        </p:spPr>
        <p:txBody>
          <a:bodyPr/>
          <a:lstStyle/>
          <a:p>
            <a:pPr algn="l" eaLnBrk="1" hangingPunct="1"/>
            <a:r>
              <a:rPr lang="en-GB" sz="2800" b="1" u="sng" dirty="0" smtClean="0"/>
              <a:t>In conclusion: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- We are available to help </a:t>
            </a:r>
            <a:br>
              <a:rPr lang="en-GB" sz="2800" dirty="0" smtClean="0"/>
            </a:br>
            <a:r>
              <a:rPr lang="en-GB" sz="2800" dirty="0" smtClean="0"/>
              <a:t>- We also believe participating in the programme  will help the BS regional authorities to gain maturity, experience and European know-how </a:t>
            </a:r>
            <a:br>
              <a:rPr lang="en-GB" sz="2800" dirty="0" smtClean="0"/>
            </a:br>
            <a:r>
              <a:rPr lang="en-GB" sz="2800" dirty="0" smtClean="0"/>
              <a:t>- </a:t>
            </a:r>
            <a:r>
              <a:rPr lang="en-GB" sz="2800" i="1" dirty="0" smtClean="0"/>
              <a:t>and our door is always open to Regions interested in joining!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581128"/>
            <a:ext cx="8229600" cy="1656184"/>
          </a:xfrm>
        </p:spPr>
        <p:txBody>
          <a:bodyPr/>
          <a:lstStyle/>
          <a:p>
            <a:pPr algn="ctr">
              <a:buNone/>
            </a:pPr>
            <a:r>
              <a:rPr lang="en-GB" sz="3600" b="1" i="1" dirty="0" smtClean="0"/>
              <a:t>Thank you for your attention</a:t>
            </a:r>
          </a:p>
          <a:p>
            <a:pPr algn="ctr">
              <a:buNone/>
            </a:pPr>
            <a:r>
              <a:rPr lang="en-GB" sz="3600" b="1" i="1" dirty="0" err="1" smtClean="0">
                <a:solidFill>
                  <a:srgbClr val="FF0000"/>
                </a:solidFill>
              </a:rPr>
              <a:t>Teşekkür</a:t>
            </a:r>
            <a:r>
              <a:rPr lang="en-GB" sz="3600" b="1" i="1" dirty="0" smtClean="0">
                <a:solidFill>
                  <a:srgbClr val="FF0000"/>
                </a:solidFill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</a:rPr>
              <a:t>ederim</a:t>
            </a:r>
            <a:r>
              <a:rPr lang="en-GB" sz="3600" b="1" i="1" dirty="0" smtClean="0">
                <a:solidFill>
                  <a:srgbClr val="FF0000"/>
                </a:solidFill>
              </a:rPr>
              <a:t> !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algn="ctr">
              <a:buNone/>
            </a:pPr>
            <a:endParaRPr lang="en-GB" i="1" dirty="0" smtClean="0"/>
          </a:p>
          <a:p>
            <a:pPr algn="ctr">
              <a:buNone/>
            </a:pPr>
            <a:endParaRPr lang="en-GB" i="1" dirty="0" smtClean="0"/>
          </a:p>
          <a:p>
            <a:pPr algn="ctr">
              <a:buNone/>
            </a:pPr>
            <a:endParaRPr lang="en-GB" i="1" dirty="0" smtClean="0"/>
          </a:p>
          <a:p>
            <a:pPr algn="ctr" eaLnBrk="1" hangingPunct="1">
              <a:buNone/>
            </a:pPr>
            <a:endParaRPr lang="en-GB" dirty="0" smtClean="0"/>
          </a:p>
          <a:p>
            <a:pPr algn="ctr" eaLnBrk="1" hangingPunct="1">
              <a:buNone/>
            </a:pPr>
            <a:endParaRPr lang="en-GB" dirty="0" smtClean="0"/>
          </a:p>
          <a:p>
            <a:pPr algn="ctr"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54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CPMR, SET UP IN 1973 ON THE BASIS OF </a:t>
            </a:r>
            <a:b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 THREE FOLD OBSERVATION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Need for greater involvement of the </a:t>
            </a:r>
            <a:b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Regions in European integration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smtClean="0">
              <a:solidFill>
                <a:srgbClr val="4965A9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Disparities in competitiveness </a:t>
            </a:r>
            <a:b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between the central part of Europe and </a:t>
            </a:r>
            <a:b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its peripheries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b="1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Insufficient enhancement of </a:t>
            </a:r>
            <a:b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Europe’s maritime interfaces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smtClean="0">
              <a:solidFill>
                <a:srgbClr val="4965A9"/>
              </a:solidFill>
              <a:latin typeface="Book Antiqua" pitchFamily="18" charset="0"/>
            </a:endParaRPr>
          </a:p>
        </p:txBody>
      </p:sp>
      <p:pic>
        <p:nvPicPr>
          <p:cNvPr id="3076" name="Picture 1035" descr="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997200"/>
            <a:ext cx="1293813" cy="1379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1041" descr="P-002746-00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395" y="1700807"/>
            <a:ext cx="1871779" cy="12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43" descr="P-002776-00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437063"/>
            <a:ext cx="19764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MEMBERS</a:t>
            </a:r>
            <a:endParaRPr lang="en-GB" sz="26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00213"/>
            <a:ext cx="2808287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150 Regions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28 EU member and non-member States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200 million </a:t>
            </a:r>
            <a:br>
              <a:rPr lang="en-GB" sz="240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n-GB" sz="240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inhabitants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smtClean="0">
              <a:solidFill>
                <a:srgbClr val="4965A9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smtClean="0">
                <a:solidFill>
                  <a:srgbClr val="FF0000"/>
                </a:solidFill>
                <a:latin typeface="Book Antiqua" pitchFamily="18" charset="0"/>
              </a:rPr>
              <a:t>6 Geographical Commissions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>
              <a:solidFill>
                <a:srgbClr val="4965A9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15" y="1484783"/>
            <a:ext cx="5675585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 COMMON ORGANISATION AND </a:t>
            </a:r>
            <a:b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GB" sz="2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6 GEOGRAPHICAL COMMISSIONS</a:t>
            </a:r>
            <a:endParaRPr lang="en-GB" sz="26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56345" name="AutoShape 25"/>
          <p:cNvSpPr>
            <a:spLocks noChangeArrowheads="1"/>
          </p:cNvSpPr>
          <p:nvPr/>
        </p:nvSpPr>
        <p:spPr bwMode="auto">
          <a:xfrm>
            <a:off x="179388" y="1773238"/>
            <a:ext cx="8713787" cy="4751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 smtClean="0">
                <a:solidFill>
                  <a:srgbClr val="4965A9"/>
                </a:solidFill>
                <a:effectLst/>
              </a:rPr>
              <a:t>Conférence des</a:t>
            </a:r>
          </a:p>
          <a:p>
            <a:pPr algn="ctr"/>
            <a:r>
              <a:rPr lang="en-GB" sz="1600" b="1" smtClean="0">
                <a:solidFill>
                  <a:srgbClr val="4965A9"/>
                </a:solidFill>
                <a:effectLst/>
              </a:rPr>
              <a:t>Régions</a:t>
            </a:r>
          </a:p>
          <a:p>
            <a:pPr algn="ctr"/>
            <a:r>
              <a:rPr lang="en-GB" sz="1600" b="1" smtClean="0">
                <a:solidFill>
                  <a:srgbClr val="4965A9"/>
                </a:solidFill>
                <a:effectLst/>
              </a:rPr>
              <a:t>Périphériques</a:t>
            </a:r>
          </a:p>
          <a:p>
            <a:pPr algn="ctr"/>
            <a:r>
              <a:rPr lang="en-GB" sz="1600" b="1" smtClean="0">
                <a:solidFill>
                  <a:srgbClr val="4965A9"/>
                </a:solidFill>
                <a:effectLst/>
              </a:rPr>
              <a:t>Maritimes</a:t>
            </a:r>
            <a:endParaRPr lang="en-GB" sz="1600" b="1">
              <a:solidFill>
                <a:srgbClr val="4965A9"/>
              </a:solidFill>
              <a:effectLst/>
            </a:endParaRPr>
          </a:p>
        </p:txBody>
      </p:sp>
      <p:sp>
        <p:nvSpPr>
          <p:cNvPr id="56346" name="AutoShape 26"/>
          <p:cNvSpPr>
            <a:spLocks noChangeArrowheads="1"/>
          </p:cNvSpPr>
          <p:nvPr/>
        </p:nvSpPr>
        <p:spPr bwMode="auto">
          <a:xfrm>
            <a:off x="179388" y="1700213"/>
            <a:ext cx="8713787" cy="4967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600" b="1">
              <a:solidFill>
                <a:srgbClr val="4965A9"/>
              </a:solidFill>
              <a:effectLst/>
            </a:endParaRP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395536" y="4365104"/>
            <a:ext cx="165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 smtClean="0">
                <a:solidFill>
                  <a:srgbClr val="4965A9"/>
                </a:solidFill>
                <a:effectLst/>
              </a:rPr>
              <a:t>Atlantic Arc Commission</a:t>
            </a:r>
            <a:endParaRPr lang="en-GB" sz="1600" b="1">
              <a:solidFill>
                <a:srgbClr val="4965A9"/>
              </a:solidFill>
              <a:effectLst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5580112" y="4077072"/>
            <a:ext cx="1873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1" smtClean="0">
                <a:solidFill>
                  <a:srgbClr val="FF0000"/>
                </a:solidFill>
                <a:effectLst/>
              </a:rPr>
              <a:t>Balkan and Black Sea Regional Commission</a:t>
            </a:r>
            <a:endParaRPr lang="en-GB" b="1">
              <a:solidFill>
                <a:srgbClr val="FF0000"/>
              </a:solidFill>
              <a:effectLst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179512" y="2636912"/>
            <a:ext cx="165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 smtClean="0">
                <a:solidFill>
                  <a:srgbClr val="4965A9"/>
                </a:solidFill>
                <a:effectLst/>
              </a:rPr>
              <a:t> Islands Commission</a:t>
            </a:r>
            <a:endParaRPr lang="en-GB" sz="1600" b="1">
              <a:solidFill>
                <a:srgbClr val="4965A9"/>
              </a:solidFill>
              <a:effectLst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2267744" y="5517232"/>
            <a:ext cx="259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 smtClean="0">
                <a:solidFill>
                  <a:srgbClr val="4965A9"/>
                </a:solidFill>
                <a:effectLst/>
              </a:rPr>
              <a:t>Intermediterranean Commission</a:t>
            </a:r>
            <a:endParaRPr lang="en-GB" sz="1600" b="1">
              <a:solidFill>
                <a:srgbClr val="4965A9"/>
              </a:solidFill>
              <a:effectLst/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2627313" y="1916113"/>
            <a:ext cx="143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 smtClean="0">
                <a:solidFill>
                  <a:srgbClr val="4965A9"/>
                </a:solidFill>
                <a:effectLst/>
              </a:rPr>
              <a:t>North Sea Commission</a:t>
            </a:r>
            <a:endParaRPr lang="en-GB" sz="1600" b="1">
              <a:solidFill>
                <a:srgbClr val="4965A9"/>
              </a:solidFill>
              <a:effectLst/>
            </a:endParaRP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5580112" y="2276872"/>
            <a:ext cx="143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 smtClean="0">
                <a:solidFill>
                  <a:srgbClr val="4965A9"/>
                </a:solidFill>
                <a:effectLst/>
              </a:rPr>
              <a:t>Baltic Sea Commission</a:t>
            </a:r>
            <a:endParaRPr lang="en-GB" sz="1600" b="1">
              <a:solidFill>
                <a:srgbClr val="4965A9"/>
              </a:solidFill>
              <a:effectLst/>
            </a:endParaRPr>
          </a:p>
        </p:txBody>
      </p:sp>
      <p:pic>
        <p:nvPicPr>
          <p:cNvPr id="56354" name="Picture 34" descr="CDIcoule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771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5" name="Picture 35" descr="C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517232"/>
            <a:ext cx="1727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6" name="Picture 36" descr="bsc-logo_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04864"/>
            <a:ext cx="1150938" cy="679450"/>
          </a:xfrm>
          <a:prstGeom prst="rect">
            <a:avLst/>
          </a:prstGeom>
          <a:noFill/>
        </p:spPr>
      </p:pic>
      <p:pic>
        <p:nvPicPr>
          <p:cNvPr id="56357" name="Picture 37" descr="nsc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628775"/>
            <a:ext cx="977900" cy="1008063"/>
          </a:xfrm>
          <a:prstGeom prst="rect">
            <a:avLst/>
          </a:prstGeom>
          <a:noFill/>
        </p:spPr>
      </p:pic>
      <p:pic>
        <p:nvPicPr>
          <p:cNvPr id="56358" name="Picture 38" descr="LOGO LAST BBSRC PET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14908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65" name="Oval 45"/>
          <p:cNvSpPr>
            <a:spLocks noChangeArrowheads="1"/>
          </p:cNvSpPr>
          <p:nvPr/>
        </p:nvSpPr>
        <p:spPr bwMode="auto">
          <a:xfrm>
            <a:off x="3492500" y="2997200"/>
            <a:ext cx="1943100" cy="17986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7F94C7"/>
              </a:gs>
            </a:gsLst>
            <a:path path="shape">
              <a:fillToRect l="50000" t="50000" r="50000" b="50000"/>
            </a:path>
          </a:gradFill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smtClean="0">
                <a:solidFill>
                  <a:srgbClr val="4965A9"/>
                </a:solidFill>
                <a:effectLst/>
              </a:rPr>
              <a:t>Conference </a:t>
            </a:r>
            <a:br>
              <a:rPr lang="en-GB" b="1" smtClean="0">
                <a:solidFill>
                  <a:srgbClr val="4965A9"/>
                </a:solidFill>
                <a:effectLst/>
              </a:rPr>
            </a:br>
            <a:r>
              <a:rPr lang="en-GB" b="1" smtClean="0">
                <a:solidFill>
                  <a:srgbClr val="4965A9"/>
                </a:solidFill>
                <a:effectLst/>
              </a:rPr>
              <a:t>of Peripheral </a:t>
            </a:r>
            <a:br>
              <a:rPr lang="en-GB" b="1" smtClean="0">
                <a:solidFill>
                  <a:srgbClr val="4965A9"/>
                </a:solidFill>
                <a:effectLst/>
              </a:rPr>
            </a:br>
            <a:r>
              <a:rPr lang="en-GB" b="1" smtClean="0">
                <a:solidFill>
                  <a:srgbClr val="4965A9"/>
                </a:solidFill>
                <a:effectLst/>
              </a:rPr>
              <a:t>Maritime Regions </a:t>
            </a:r>
            <a:br>
              <a:rPr lang="en-GB" b="1" smtClean="0">
                <a:solidFill>
                  <a:srgbClr val="4965A9"/>
                </a:solidFill>
                <a:effectLst/>
              </a:rPr>
            </a:br>
            <a:r>
              <a:rPr lang="en-GB" b="1" smtClean="0">
                <a:solidFill>
                  <a:srgbClr val="4965A9"/>
                </a:solidFill>
                <a:effectLst/>
              </a:rPr>
              <a:t>of Europe</a:t>
            </a:r>
            <a:endParaRPr lang="en-GB" b="1">
              <a:solidFill>
                <a:srgbClr val="4965A9"/>
              </a:solidFill>
              <a:effectLst/>
            </a:endParaRPr>
          </a:p>
        </p:txBody>
      </p:sp>
      <p:pic>
        <p:nvPicPr>
          <p:cNvPr id="18" name="Picture 2" descr="\\crpm-dom\korrigan\Documents\Serveur\Cartes-Graphiques-Logos\Logos imprimerie\CAA\ARCAT_LOGO-(bon encadrement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221088"/>
            <a:ext cx="936104" cy="105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32440" cy="1080120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C00000"/>
                </a:solidFill>
                <a:latin typeface="Book Antiqua" pitchFamily="18" charset="0"/>
              </a:rPr>
              <a:t>CPMR Balkan and Black Sea Regional Commission  </a:t>
            </a:r>
            <a:br>
              <a:rPr lang="en-GB" sz="28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en-GB" sz="2400" b="1" dirty="0" smtClean="0"/>
              <a:t>President: Dr </a:t>
            </a:r>
            <a:r>
              <a:rPr lang="en-GB" sz="2400" b="1" dirty="0" err="1" smtClean="0"/>
              <a:t>Ayhan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Ozkan</a:t>
            </a:r>
            <a:r>
              <a:rPr lang="en-GB" sz="2400" b="1" dirty="0" smtClean="0"/>
              <a:t> Deputy Governor Edirne, Turkey</a:t>
            </a:r>
            <a:br>
              <a:rPr lang="en-GB" sz="2400" b="1" dirty="0" smtClean="0"/>
            </a:br>
            <a:r>
              <a:rPr lang="en-GB" sz="2400" b="1" dirty="0" smtClean="0"/>
              <a:t>Headquarters  located in Kavala, Greece</a:t>
            </a:r>
            <a:r>
              <a:rPr lang="en-GB" sz="2800" b="1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en-GB" sz="28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en-GB" sz="28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28" name="AutoShape 4" descr="data:image/jpeg;base64,/9j/4AAQSkZJRgABAQAAAQABAAD/2wCEAAkGBxQSEBQUEhQVFBQUFBUXFBcUFRcXFxUVFxUWFhUVFhYYHCggGB4lHBUUITEhJSkrLi4uFx8zODMsNygtLisBCgoKDg0OGxAQGiwfICYsLCwsLCwsLSwsLCwsLCwsLCwvLCwsLCwsLCwsLCwsLCwsLCwsLCwsLCwsLCwsLCwsLP/AABEIAMIAuAMBIgACEQEDEQH/xAAcAAABBQEBAQAAAAAAAAAAAAABAAIEBQYHAwj/xABCEAABBAAEAwUFBgELBAMAAAABAAIDEQQSITEFBkETIlFhgTJxkaGxBxRCUsHRIxUkM2Jyc5Ky4fDxQ4Kz0lNUov/EABkBAAMBAQEAAAAAAAAAAAAAAAABAwIEBf/EACwRAAICAQQBAwMCBwAAAAAAAAABAhEDBBIhMUEiMlETFIGR0SMzQmFxoeH/2gAMAwEAAhEDEQA/APEBGkaRpYAACNI0jSAAAjSNJwCBDaSpOpGkANpGkUaSAFJIo0gAUjSQRQAKRRpKkAKkaSpOQAKRpFGkxDaSpOARpADaSTqQQBBCKQRQaEiEk5AgUilSICAEkiEUgAkjSSABSKTQSQ0bn/dlX/DeDA1m1Py+CxPIolYYnPnwUGYItN7Lb/ySANMqqsfgGXRA940Km8rXaK/bp9MzyKGOhdEbBLmXqDuPcUWEEAjYqyaatHPKLi6YQiAkAnAJmAAIhGkUABJFGkwG0knUkkBXhEJBEJjCikEkAJOQTkABGkkUgAknIEIAPDJAHlx6n5DYfX4rQx4+tiPVZfhhb+IgddSBav8AD8TwxAbQLvIilxytys9SFKCRPbxQ/vSr8bxDOdAdFCxfOEUfdy6e61XzczxSGgx7R+atPgm4yaEpRTJGKmthUDhEthzfymx7ivWc92wbB8FF4QP4jq8NfLUK2HhNHPqeWi2TqSRVTjEEkUkwElSIRQAEkUkAVwCKVIoGEIhAJwQAgEQkEUCBSNIo0gAUjSNIpDMpxnAvL7awOsbuJoAeAHmp/I3B3/emdo1gZ1oHU19FbwzDUOHs39UIePiCQHLWYHLe1DbVQb8HoRgkrsruaeBPfiH9k4sBJoAfRQsHwGXQdpKSNy5unr4K3g5j7aQgA9rm0J9mq29ysZeMF7cpprgldGtqfJCmw3ZMAu9NVTvlPaAAmra4j81GlMx+IOXeySvLBQZnA1rYFnoLG3mnD4JzovUQEaRpXOAFI0jSVIAFIpUigAUkigmBXBOCaE4IGEJwQCcECCE4BABOAQAKTgEQEQEACkqTqRpICox2jnDxo/v9FT8T4nCA0SNeda7rTQ9aWj4phy5ljcfMdQq3h+FkkkjYzQSPa2+gs1dLFeo68criV/D+IM17KKU0Pay90epAUmKcvdbhlOqt+aOH5MU6CN1siDcxcd3EWbpVGMpgqx6JZFTo3GVqzxxUysOWtc5O+lLOPlJKsOH8UGGe3tNI5LaT+Vwog+7UogueCWR8GwpGl4YTHxS/0cjH/wBlwJ+G6k0qnMCkqTkkANSTqSpADCgnEJIArE5qMsRY4tcC1wNEHQgoBMB4TgmhPCQDgnAIBOCACqrEcyYZhrtMxHRgzfPZHmbE9nhn+Lu6PXf5WsMyEWfT6LcYWJs1GI5yjaCRG4jzIH7qixX2gyk1FEweGa3fqFXYyP4Kse1rLIG23mVpwQ0y5xnNOJewgyZddcgy3411pav7PeLEHt3glmHje93QZwMrG+r3toLnTzmqtqXQOWMIGcOaxx72JeZi3qImO7OM+4ua53oELHudI0p7ULFcRfK5z3G3v1cfHoPlQVbPITurY8BxB/ooXuB20oH3E0ms5axTnd6B7QN7A/Q6rncHu28HTutWVGFgLnCh7lH5zIaYohu1pc73u/4W04dgBHuKI3vf/Rc54nie2xMjz+J5r+yNG/IL0Pt1hhz2zjll3y/shmBDg4OacrhsRoVsMLznVCWOyAAXMO58aKyUpDG71/vZeTn+P4WjN7/BRcUws6jwrjcOI9h1O/K7R3p4+islx3CvO+wvRX2E4zLDqJDlHR3eHwP6Kbh8BZ0SklmOCc4smeI5G5HHRpvuuPhrstQsUMaQkiUkCL/nrAAtEw9od13mDsfQ/VYwLd81zXA70+oWFC3NcghwXoEwJ7VgY4J4TQqnmriToILY4B7nADSyR1rw96aVgUHOXG2vcyOMhzA453Do/YAH4qnEmteQ/VMija9jh189wVCjm71H8tfBXSrgyScZPlCr8IwSEl2tbDohiXEqXgYso16go8j6RJ4Xw4zzMibvI9rB5WdT6Cz6Lr0+Bw+FxBlFSy5I44mg9yOKNoaxgG3TMT4krn3L57CDE4v8Ubexg/vphlc4ebY83+Je3LvFPvEzBK3vR962+y4DQWOnRTy7kuC2Da3ydJixt0Zg8yHZkd0B4U3X1KtcKTesfZgixnOpB203WPhxry4va6szsv8A2t3J+ZVzh54mVRe9+xdZAdre3+q89o7Gvgh88PEMMj9ATG6q072w+q4rC3VdZ5un+8RujcKBvKfPp81yosygg73RXoYcrlBRfg4suPbK/kZJHbw4kmunRej48xq9AbefPwCYwa77an9kGuzHwaFUiS53AhrRpr8h1UbimJ2aOm6RmrU9fk0fuVFjOuZ2pPst6+9JggRRu32Hjt8F2jhznGGMv0cWNze+ha4+8aXJp4N6/DoF1flzEiTCxHNmIaA49QR0KlNGiwSRKKwIn8w4ouGQAm/AeCzgCsOasYyEtc9jni6pr8jveHAjUbqNgcXHOAYpBL/UmqKceTX6Nf6gLGpzfTnTXBXHico2ebU8L2OH72UW1/8A8cgyP9L0d6LzqtDofPdEMkZ+1mZRa7GzStY0ucQGtFknoFzvi3EDiJi4k5LpgP4W+7zVrzhxYPd2DNmm3noXdG+ipmstvgRt+y6YRrkm2QeIxujIe3cfAjwKrGz5n342r6WTM36hZ+eMNfpsengtMaLGOHM4LsfKzY/ucQayI9zvZmMcb62SLXJ+WYJMROyCNtukNX+Ro1c4+QFrvfC+WMNDDlEeagAXOcSffvp1PqqQrySyX4OT/aHxJmePDxNa1jC6R+QAB0j9AaGmjWgfFQ+QNcWWn8UTveKIOitPtP5XGHkGIhvsnkNeCbySbDXwIHxCp/s/d/P2eccg+QP6JxipTp9GlJqNo3PFMZDhZsj3BoPsjUmqFE14kbote7O0h1td6tqtKWT59mzY1/8AVa0fLX618FC4Pxt8LgCS6MHVp6eY8K69FPPpFbcTow6rhKRveJ4exY9FkeM8qyufnYAGv/NYGbqLqh42VuI3h4BGo393kl/Kg7WKLJ2tu7zNO82job0C44NxlRfKk42cgx+EfESyRpa7cg+B9kgjQgjUEaFeJbQA8d12Xn7gkJ4Zmy0/DNaY3A61YDmE9W6mvCguM4mTc+VBd8o0cEXZDlkJcQPGh7gpmHcIxftPO5Ow8h4lROHsLirk8PoWT8NT89B8FNI2yuc5xJ0snfx+Wy6RyCB90ugHZ3BxHWtvkufYiEAbuPr+i332eyNOFc0HvNeS4eF7fRTmBpikiUlgDH/aJxHM9jDtZJdr3T+HQb9VlosSQbOa/wAY/FW5cNO70S4/i+0nc7yog6lzSfwAjca6qEx3mNNWmxRG5Ejuprolke5nq6dbcaRseG81SsGSTLiIujZdRQ3DHmjm22VnzRzJF91aYXlz5AQyz/FhA0e2T8w17rt97VW3kXG5GuYInBzWub/EALCe9TQaA6KBjOSOI3YgzE7lssRPzeFOGlW9S6IaicK9PZQxStB7xGu9nVWLXCtDakYfk7HD28NIPLKx1/4VBxPK2Nj7zcPM3yaxxHwpdxwESd2UkjZ31VRin25WU2FxFU/DzA+PZPo/JV0mCl1PZSUNTbHCta1sLLGkb/7H2fxcTJ1bG1oPgHON/QLfnGPugVhPsfbmGL/sxj5uW5yd4KsOiU+z1xWGbiMNJFMC5jm2RdG2kOFHpqAsRy4/DsxTOzwveFjMJXmgQcxN6LoNVh5D/Ud9FzTg0uSeMghvecL8bBH1KF7kEemTuLT4OWd7nYaTM57gXCYjVvc2qhsqDj2GhZlMLXtBJBDn5/ZA1Ggv3KVk75t4JLtfMkmz8V4cdbTGi7yvd8xd/JU3eofgseXsPLI+X7tiGA3bopQTRod5jhuFfcr4Cdk0kmLaA8UIy1wLaN5i2vQa6rmWHxb43doxxY8WQ5vT/TyV/hOeJXMqUWSPaA0J8x0SxrEpW1yOTm1V8Gs594x/NHxg6OLR87/Rcrc5TOK8SdMddgdvPqVXlZzTUpcBCO1ElsFUWaD6HwVphpXVTh6/uqqGagQV7F9tB/FdXZFjpspGiRiolqvs5hoTu62xvycf1WObO6u9qPGxY/da77P8SWunF9wtYXjyBIzt823fmLUc89sdxqEbdG0KKbfy0RWE7ViaOPcTgeyYtcC1xNs1GY2B3d+602o+hB6NvXfLE46WBfeNBXXOJBxJIBIdGzM0aE5QQHXWgFKl16EEgEA13XNqqaK1dqiSqR6mKVwTPpLhp/gRf3bP8oWY43zJPFiJmRiNzY2g0W24fwnyG6PUtr1Vw7iXYQYe43PaYm2W1baawCwfHN8lWHieDlkdmhOeTuk17QcMupB8DS6keV5InDecHySxMdGz+JLGzQGxmZmJIvQ2HfJNfzc+PNmja4CaRl5qIAdG1mgHXtN174Y8Pa9r2xua8VIz2+8W2QRrvXiozMNgJnvAdM0ucXOBJAzOc09QeuWkw4LLh3MzZcQIDGWuJl/FekTqJ9dD6q8LQszwrAYKOZssc9uGZ3fcP+oO9uB4XS0bMQxxoOaT4Agnz+oTEzm/2XQlsuPsVcmnuzvqlr3jVXmL7JrSyJjWBu+VoAJOvqqZrLPxWkSk+SxwzR2ZHiKF+J6Lmv8AIUgxGRrSQ113WwBu/dWq1XOEsjeHuMObtBLCW5RZGWQG69FYcg8wR4ppDsrcQwDtGOBvXQubpVHw6Kcrs3DoxGP5dfG+y0jM5xFtIO99R5qHzfwJ+Hw8T5DTpXnKz8WUNvMfA2V2njXG48NGZJg0NboCRZLujWgdT4LhfOPMD8dOZHaMaMsbejWX+p1vx0VItydg+ODH4h3dPn+6bg5su+x3/dekzbtR2tUn2UXRNmj8F4jwPx/5To5K0Ke5qOxHmWkJ7T9Usidl0SGJh1rotHyVKWYiujmuB8xus+xuqveVG/zgn8rXH46KOo/luymL3I6ZwPAdqHW/LlyjYm9CL/8AyEl78rOsS+RZ9Cf1QWtNjTxKzGWXrZR8y8hwSfxWYlwZHG4uDIjIS0a6kGmjQ+0QsLj8RDAGZYgTlt2XtqBPQF7tfSl9KSugcwxucwscC1zS8UWkUQRaxuJ+znBnO7tniK3PyAx0yzZp2W699p3ya3OqsueHC4I/7tmnh3QaVTxJ+JbMezgbJHTcpptg13jve6rHYuHOS2SZgporL0a0NB0O9BekuJY72MU+M1V5XdLq/Hddn22Vf0s5vrQ+R0k8mofg2nQa9mao6ObQ30JCjHiUd27BOaTVmiNBlI6DwHwUlk0lODcY11gZMxqiHXZJajHLiwKE8T9BXeZdhwsWRtSy8c12janF+SJwzCYOd5YIHsLRernV089d1cYHgkUL3PYHW4G7dY1NqEcXjhr2ULv7JFnTyevXCcSxJmDJIMrHEjMLoU0m79PmsNMdkv7tFGaYHjPvbnO1vT2jpuoheGNzOB3ArUnU5dh71ZxmJwOR+cteCaeH5SPwkjb3KFhuGFzB2l5u9dO3GYlvyrbwTi+OSEk7IjJ24gGEFzL1D2jau9108vVV44BJhJjimPZJla7Pbcjy3KfCwSN/RX+F4WWPzZRoKblsnw1HXS9VZYeBxe3Mx2WxZLTVeaxJpOysLqjm/NzcVjGxE6tZGXkOeMxLySO717obXvWIfAerXD3gj/fn4L6Gj4A10md1EN0A2HiLHWlZTYW+jT6JxyGpRVKj5bnwZABojfcEdVBdFRK+qpMLe4Z8AosvCA7dsZ/7G/sk+WF0fLrmIxnodV9L4rlaOTR8cZ8P4bP/AFUJ3IGFJt0YsbVpXwCKXyG4+fWNXqI138fZ9gbt0IcfNzv3UjD8g4Aa/dmepcR8CUnQWfPscBWi5ZwD25j2brNAHKddb/Zdbh5QwmFkzRRAEj8RL61/DmJpWgfQ00UpxU1TNxk4u0ZLlkdnDM54LQHZjYPstYOnoUlo8bEJGuadnNLTW4BBB+qSvjSjFJGG7ds9RyPgP/rt9Xv/APZZjjWIhwWJLMLhKptOfb9SegBsHTr5rfQcQY4eB6hecuPhvv5fUBcWbGssHFvs68GSMJ3KO5fBzccys/FER5d0j5/70XuzjeEJOaL3dwfOit40YaU5SyM+9o1SfBhWgXHEKIA7g38tFxLQyj7csl+X+51yz6OXeH/f/DB/eMG7rl000kGv0XozDYR20rQa07436aELoj8HC8U5jCD0LQs9xLkfDSWY7id5Elv+EnT0V9utgvRqJflkI49BP3Qcf0f7Gebw2Ijuza+8fohPhTFJG1spcXd4i9m+eqkS/Z/J+CRjviP0Kn4DlSWPpDmqrLnn5ABXwajXKX8TJa/wjGbSaKKTxNt/oHlLFsniDLiEjL0YA0OH5qHXxWiHDneIVPwjkqKJ7ZMrGyNdYdHnH1d+i1apCc0vU0/wQy48d+myudhHt7zA0u6C6+agYiLFuddMyj8N7nzO60KSbdmdpSQ/eG/9Npsmxm08tTsrTDkloLm5T1F3XqvdJIaR4yQNd7QBUKbgkLtw70cR9CrNBAFU3l+IbOmHumk/de0fCw3aSb1kLv8ANanlN39ydhRCw7XEuHfAaaDnZKcPEULXszDOBsyOPlTAP8qkpI5DggY7CuIFW4jxpUEuLd2hjjifIWf0hbWVnkSdz5BX3HMaYojk1keQyMf13aD4an0UfPHgcN4kb/mkkdv7ySmhFXgnh5fltxBGYDcaDQpKfy/h2QsPaFokf332QLc4kn4bJLayJcGfpyZSuce0OvVVnFnHTXoUklzFkevCHHTXqrDiLj2rNeiKSXgPJMhkOQanc9V745x7LcpJLRkrIpnZD3j16le0WIdkHed8SkkgCz4bK4t1JPvJUuSQ+J+KSSYBhkNDU/FSC4+KSSYDwdk8JJJgFIpJIEJIpJIGJEpJIEUfMP8AS4T++P8A43KJxTXG4QHUZZXUdswAo14+aSS2I9OLYZjiC5jXGty0E/NBJJTZ2Ym9qP/Z"/>
          <p:cNvSpPr>
            <a:spLocks noChangeAspect="1" noChangeArrowheads="1"/>
          </p:cNvSpPr>
          <p:nvPr/>
        </p:nvSpPr>
        <p:spPr bwMode="auto">
          <a:xfrm>
            <a:off x="0" y="-884238"/>
            <a:ext cx="17526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SEBQUEhQVFBQUFBUXFBcUFRcXFxUVFxUWFhUVFhYYHCggGB4lHBUUITEhJSkrLi4uFx8zODMsNygtLisBCgoKDg0OGxAQGiwfICYsLCwsLCwsLSwsLCwsLCwsLCwvLCwsLCwsLCwsLCwsLCwsLCwsLCwsLCwsLCwsLCwsLP/AABEIAMIAuAMBIgACEQEDEQH/xAAcAAABBQEBAQAAAAAAAAAAAAABAAIEBQYHAwj/xABCEAABBAAEAwUFBgELBAMAAAABAAIDEQQSITEFBkETIlFhgTJxkaGxBxRCUsHRIxUkM2Jyc5Ky4fDxQ4Kz0lNUov/EABkBAAMBAQEAAAAAAAAAAAAAAAABAwIEBf/EACwRAAICAQQBAwMCBwAAAAAAAAABAhEDBBIhMUEiMlETFIGR0SMzQmFxoeH/2gAMAwEAAhEDEQA/APEBGkaRpYAACNI0jSAAAjSNJwCBDaSpOpGkANpGkUaSAFJIo0gAUjSQRQAKRRpKkAKkaSpOQAKRpFGkxDaSpOARpADaSTqQQBBCKQRQaEiEk5AgUilSICAEkiEUgAkjSSABSKTQSQ0bn/dlX/DeDA1m1Py+CxPIolYYnPnwUGYItN7Lb/ySANMqqsfgGXRA940Km8rXaK/bp9MzyKGOhdEbBLmXqDuPcUWEEAjYqyaatHPKLi6YQiAkAnAJmAAIhGkUABJFGkwG0knUkkBXhEJBEJjCikEkAJOQTkABGkkUgAknIEIAPDJAHlx6n5DYfX4rQx4+tiPVZfhhb+IgddSBav8AD8TwxAbQLvIilxytys9SFKCRPbxQ/vSr8bxDOdAdFCxfOEUfdy6e61XzczxSGgx7R+atPgm4yaEpRTJGKmthUDhEthzfymx7ivWc92wbB8FF4QP4jq8NfLUK2HhNHPqeWi2TqSRVTjEEkUkwElSIRQAEkUkAVwCKVIoGEIhAJwQAgEQkEUCBSNIo0gAUjSNIpDMpxnAvL7awOsbuJoAeAHmp/I3B3/emdo1gZ1oHU19FbwzDUOHs39UIePiCQHLWYHLe1DbVQb8HoRgkrsruaeBPfiH9k4sBJoAfRQsHwGXQdpKSNy5unr4K3g5j7aQgA9rm0J9mq29ysZeMF7cpprgldGtqfJCmw3ZMAu9NVTvlPaAAmra4j81GlMx+IOXeySvLBQZnA1rYFnoLG3mnD4JzovUQEaRpXOAFI0jSVIAFIpUigAUkigmBXBOCaE4IGEJwQCcECCE4BABOAQAKTgEQEQEACkqTqRpICox2jnDxo/v9FT8T4nCA0SNeda7rTQ9aWj4phy5ljcfMdQq3h+FkkkjYzQSPa2+gs1dLFeo68criV/D+IM17KKU0Pay90epAUmKcvdbhlOqt+aOH5MU6CN1siDcxcd3EWbpVGMpgqx6JZFTo3GVqzxxUysOWtc5O+lLOPlJKsOH8UGGe3tNI5LaT+Vwog+7UogueCWR8GwpGl4YTHxS/0cjH/wBlwJ+G6k0qnMCkqTkkANSTqSpADCgnEJIArE5qMsRY4tcC1wNEHQgoBMB4TgmhPCQDgnAIBOCACqrEcyYZhrtMxHRgzfPZHmbE9nhn+Lu6PXf5WsMyEWfT6LcYWJs1GI5yjaCRG4jzIH7qixX2gyk1FEweGa3fqFXYyP4Kse1rLIG23mVpwQ0y5xnNOJewgyZddcgy3411pav7PeLEHt3glmHje93QZwMrG+r3toLnTzmqtqXQOWMIGcOaxx72JeZi3qImO7OM+4ua53oELHudI0p7ULFcRfK5z3G3v1cfHoPlQVbPITurY8BxB/ooXuB20oH3E0ms5axTnd6B7QN7A/Q6rncHu28HTutWVGFgLnCh7lH5zIaYohu1pc73u/4W04dgBHuKI3vf/Rc54nie2xMjz+J5r+yNG/IL0Pt1hhz2zjll3y/shmBDg4OacrhsRoVsMLznVCWOyAAXMO58aKyUpDG71/vZeTn+P4WjN7/BRcUws6jwrjcOI9h1O/K7R3p4+islx3CvO+wvRX2E4zLDqJDlHR3eHwP6Kbh8BZ0SklmOCc4smeI5G5HHRpvuuPhrstQsUMaQkiUkCL/nrAAtEw9od13mDsfQ/VYwLd81zXA70+oWFC3NcghwXoEwJ7VgY4J4TQqnmriToILY4B7nADSyR1rw96aVgUHOXG2vcyOMhzA453Do/YAH4qnEmteQ/VMija9jh189wVCjm71H8tfBXSrgyScZPlCr8IwSEl2tbDohiXEqXgYso16go8j6RJ4Xw4zzMibvI9rB5WdT6Cz6Lr0+Bw+FxBlFSy5I44mg9yOKNoaxgG3TMT4krn3L57CDE4v8Ubexg/vphlc4ebY83+Je3LvFPvEzBK3vR962+y4DQWOnRTy7kuC2Da3ydJixt0Zg8yHZkd0B4U3X1KtcKTesfZgixnOpB203WPhxry4va6szsv8A2t3J+ZVzh54mVRe9+xdZAdre3+q89o7Gvgh88PEMMj9ATG6q072w+q4rC3VdZ5un+8RujcKBvKfPp81yosygg73RXoYcrlBRfg4suPbK/kZJHbw4kmunRej48xq9AbefPwCYwa77an9kGuzHwaFUiS53AhrRpr8h1UbimJ2aOm6RmrU9fk0fuVFjOuZ2pPst6+9JggRRu32Hjt8F2jhznGGMv0cWNze+ha4+8aXJp4N6/DoF1flzEiTCxHNmIaA49QR0KlNGiwSRKKwIn8w4ouGQAm/AeCzgCsOasYyEtc9jni6pr8jveHAjUbqNgcXHOAYpBL/UmqKceTX6Nf6gLGpzfTnTXBXHico2ebU8L2OH72UW1/8A8cgyP9L0d6LzqtDofPdEMkZ+1mZRa7GzStY0ucQGtFknoFzvi3EDiJi4k5LpgP4W+7zVrzhxYPd2DNmm3noXdG+ipmstvgRt+y6YRrkm2QeIxujIe3cfAjwKrGz5n342r6WTM36hZ+eMNfpsengtMaLGOHM4LsfKzY/ucQayI9zvZmMcb62SLXJ+WYJMROyCNtukNX+Ro1c4+QFrvfC+WMNDDlEeagAXOcSffvp1PqqQrySyX4OT/aHxJmePDxNa1jC6R+QAB0j9AaGmjWgfFQ+QNcWWn8UTveKIOitPtP5XGHkGIhvsnkNeCbySbDXwIHxCp/s/d/P2eccg+QP6JxipTp9GlJqNo3PFMZDhZsj3BoPsjUmqFE14kbote7O0h1td6tqtKWT59mzY1/8AVa0fLX618FC4Pxt8LgCS6MHVp6eY8K69FPPpFbcTow6rhKRveJ4exY9FkeM8qyufnYAGv/NYGbqLqh42VuI3h4BGo393kl/Kg7WKLJ2tu7zNO82job0C44NxlRfKk42cgx+EfESyRpa7cg+B9kgjQgjUEaFeJbQA8d12Xn7gkJ4Zmy0/DNaY3A61YDmE9W6mvCguM4mTc+VBd8o0cEXZDlkJcQPGh7gpmHcIxftPO5Ow8h4lROHsLirk8PoWT8NT89B8FNI2yuc5xJ0snfx+Wy6RyCB90ugHZ3BxHWtvkufYiEAbuPr+i332eyNOFc0HvNeS4eF7fRTmBpikiUlgDH/aJxHM9jDtZJdr3T+HQb9VlosSQbOa/wAY/FW5cNO70S4/i+0nc7yog6lzSfwAjca6qEx3mNNWmxRG5Ejuprolke5nq6dbcaRseG81SsGSTLiIujZdRQ3DHmjm22VnzRzJF91aYXlz5AQyz/FhA0e2T8w17rt97VW3kXG5GuYInBzWub/EALCe9TQaA6KBjOSOI3YgzE7lssRPzeFOGlW9S6IaicK9PZQxStB7xGu9nVWLXCtDakYfk7HD28NIPLKx1/4VBxPK2Nj7zcPM3yaxxHwpdxwESd2UkjZ31VRin25WU2FxFU/DzA+PZPo/JV0mCl1PZSUNTbHCta1sLLGkb/7H2fxcTJ1bG1oPgHON/QLfnGPugVhPsfbmGL/sxj5uW5yd4KsOiU+z1xWGbiMNJFMC5jm2RdG2kOFHpqAsRy4/DsxTOzwveFjMJXmgQcxN6LoNVh5D/Ud9FzTg0uSeMghvecL8bBH1KF7kEemTuLT4OWd7nYaTM57gXCYjVvc2qhsqDj2GhZlMLXtBJBDn5/ZA1Ggv3KVk75t4JLtfMkmz8V4cdbTGi7yvd8xd/JU3eofgseXsPLI+X7tiGA3bopQTRod5jhuFfcr4Cdk0kmLaA8UIy1wLaN5i2vQa6rmWHxb43doxxY8WQ5vT/TyV/hOeJXMqUWSPaA0J8x0SxrEpW1yOTm1V8Gs594x/NHxg6OLR87/Rcrc5TOK8SdMddgdvPqVXlZzTUpcBCO1ElsFUWaD6HwVphpXVTh6/uqqGagQV7F9tB/FdXZFjpspGiRiolqvs5hoTu62xvycf1WObO6u9qPGxY/da77P8SWunF9wtYXjyBIzt823fmLUc89sdxqEbdG0KKbfy0RWE7ViaOPcTgeyYtcC1xNs1GY2B3d+602o+hB6NvXfLE46WBfeNBXXOJBxJIBIdGzM0aE5QQHXWgFKl16EEgEA13XNqqaK1dqiSqR6mKVwTPpLhp/gRf3bP8oWY43zJPFiJmRiNzY2g0W24fwnyG6PUtr1Vw7iXYQYe43PaYm2W1baawCwfHN8lWHieDlkdmhOeTuk17QcMupB8DS6keV5InDecHySxMdGz+JLGzQGxmZmJIvQ2HfJNfzc+PNmja4CaRl5qIAdG1mgHXtN174Y8Pa9r2xua8VIz2+8W2QRrvXiozMNgJnvAdM0ucXOBJAzOc09QeuWkw4LLh3MzZcQIDGWuJl/FekTqJ9dD6q8LQszwrAYKOZssc9uGZ3fcP+oO9uB4XS0bMQxxoOaT4Agnz+oTEzm/2XQlsuPsVcmnuzvqlr3jVXmL7JrSyJjWBu+VoAJOvqqZrLPxWkSk+SxwzR2ZHiKF+J6Lmv8AIUgxGRrSQ113WwBu/dWq1XOEsjeHuMObtBLCW5RZGWQG69FYcg8wR4ppDsrcQwDtGOBvXQubpVHw6Kcrs3DoxGP5dfG+y0jM5xFtIO99R5qHzfwJ+Hw8T5DTpXnKz8WUNvMfA2V2njXG48NGZJg0NboCRZLujWgdT4LhfOPMD8dOZHaMaMsbejWX+p1vx0VItydg+ODH4h3dPn+6bg5su+x3/dekzbtR2tUn2UXRNmj8F4jwPx/5To5K0Ke5qOxHmWkJ7T9Usidl0SGJh1rotHyVKWYiujmuB8xus+xuqveVG/zgn8rXH46KOo/luymL3I6ZwPAdqHW/LlyjYm9CL/8AyEl78rOsS+RZ9Cf1QWtNjTxKzGWXrZR8y8hwSfxWYlwZHG4uDIjIS0a6kGmjQ+0QsLj8RDAGZYgTlt2XtqBPQF7tfSl9KSugcwxucwscC1zS8UWkUQRaxuJ+znBnO7tniK3PyAx0yzZp2W699p3ya3OqsueHC4I/7tmnh3QaVTxJ+JbMezgbJHTcpptg13jve6rHYuHOS2SZgporL0a0NB0O9BekuJY72MU+M1V5XdLq/Hddn22Vf0s5vrQ+R0k8mofg2nQa9mao6ObQ30JCjHiUd27BOaTVmiNBlI6DwHwUlk0lODcY11gZMxqiHXZJajHLiwKE8T9BXeZdhwsWRtSy8c12janF+SJwzCYOd5YIHsLRernV089d1cYHgkUL3PYHW4G7dY1NqEcXjhr2ULv7JFnTyevXCcSxJmDJIMrHEjMLoU0m79PmsNMdkv7tFGaYHjPvbnO1vT2jpuoheGNzOB3ArUnU5dh71ZxmJwOR+cteCaeH5SPwkjb3KFhuGFzB2l5u9dO3GYlvyrbwTi+OSEk7IjJ24gGEFzL1D2jau9108vVV44BJhJjimPZJla7Pbcjy3KfCwSN/RX+F4WWPzZRoKblsnw1HXS9VZYeBxe3Mx2WxZLTVeaxJpOysLqjm/NzcVjGxE6tZGXkOeMxLySO717obXvWIfAerXD3gj/fn4L6Gj4A10md1EN0A2HiLHWlZTYW+jT6JxyGpRVKj5bnwZABojfcEdVBdFRK+qpMLe4Z8AosvCA7dsZ/7G/sk+WF0fLrmIxnodV9L4rlaOTR8cZ8P4bP/AFUJ3IGFJt0YsbVpXwCKXyG4+fWNXqI138fZ9gbt0IcfNzv3UjD8g4Aa/dmepcR8CUnQWfPscBWi5ZwD25j2brNAHKddb/Zdbh5QwmFkzRRAEj8RL61/DmJpWgfQ00UpxU1TNxk4u0ZLlkdnDM54LQHZjYPstYOnoUlo8bEJGuadnNLTW4BBB+qSvjSjFJGG7ds9RyPgP/rt9Xv/APZZjjWIhwWJLMLhKptOfb9SegBsHTr5rfQcQY4eB6hecuPhvv5fUBcWbGssHFvs68GSMJ3KO5fBzccys/FER5d0j5/70XuzjeEJOaL3dwfOit40YaU5SyM+9o1SfBhWgXHEKIA7g38tFxLQyj7csl+X+51yz6OXeH/f/DB/eMG7rl000kGv0XozDYR20rQa07436aELoj8HC8U5jCD0LQs9xLkfDSWY7id5Elv+EnT0V9utgvRqJflkI49BP3Qcf0f7Gebw2Ijuza+8fohPhTFJG1spcXd4i9m+eqkS/Z/J+CRjviP0Kn4DlSWPpDmqrLnn5ABXwajXKX8TJa/wjGbSaKKTxNt/oHlLFsniDLiEjL0YA0OH5qHXxWiHDneIVPwjkqKJ7ZMrGyNdYdHnH1d+i1apCc0vU0/wQy48d+myudhHt7zA0u6C6+agYiLFuddMyj8N7nzO60KSbdmdpSQ/eG/9Npsmxm08tTsrTDkloLm5T1F3XqvdJIaR4yQNd7QBUKbgkLtw70cR9CrNBAFU3l+IbOmHumk/de0fCw3aSb1kLv8ANanlN39ydhRCw7XEuHfAaaDnZKcPEULXszDOBsyOPlTAP8qkpI5DggY7CuIFW4jxpUEuLd2hjjifIWf0hbWVnkSdz5BX3HMaYojk1keQyMf13aD4an0UfPHgcN4kb/mkkdv7ySmhFXgnh5fltxBGYDcaDQpKfy/h2QsPaFokf332QLc4kn4bJLayJcGfpyZSuce0OvVVnFnHTXoUklzFkevCHHTXqrDiLj2rNeiKSXgPJMhkOQanc9V745x7LcpJLRkrIpnZD3j16le0WIdkHed8SkkgCz4bK4t1JPvJUuSQ+J+KSSYBhkNDU/FSC4+KSSYDwdk8JJJgFIpJIEJIpJIGJEpJIEUfMP8AS4T++P8A43KJxTXG4QHUZZXUdswAo14+aSS2I9OLYZjiC5jXGty0E/NBJJTZ2Ym9qP/Z"/>
          <p:cNvSpPr>
            <a:spLocks noChangeAspect="1" noChangeArrowheads="1"/>
          </p:cNvSpPr>
          <p:nvPr/>
        </p:nvSpPr>
        <p:spPr bwMode="auto">
          <a:xfrm>
            <a:off x="0" y="-884238"/>
            <a:ext cx="17526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news.cpmr.org/wp-content/uploads/2013/05/oz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672408" cy="3600400"/>
          </a:xfrm>
          <a:prstGeom prst="rect">
            <a:avLst/>
          </a:prstGeom>
          <a:noFill/>
        </p:spPr>
      </p:pic>
      <p:pic>
        <p:nvPicPr>
          <p:cNvPr id="3" name="Image 1" descr="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6724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Turkish Provinces: increasingly committed to the CPMR/BBSRC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b="1" i="1" dirty="0" err="1" smtClean="0">
                <a:solidFill>
                  <a:srgbClr val="FF0000"/>
                </a:solidFill>
              </a:rPr>
              <a:t>Canakkale</a:t>
            </a:r>
            <a:r>
              <a:rPr lang="en-GB" sz="2400" b="1" i="1" dirty="0" smtClean="0">
                <a:solidFill>
                  <a:srgbClr val="FF0000"/>
                </a:solidFill>
              </a:rPr>
              <a:t>, Edirne,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Kirklareli</a:t>
            </a:r>
            <a:r>
              <a:rPr lang="en-GB" sz="2400" b="1" i="1" dirty="0" smtClean="0">
                <a:solidFill>
                  <a:srgbClr val="FF0000"/>
                </a:solidFill>
              </a:rPr>
              <a:t>, Samsun,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Sinop</a:t>
            </a:r>
            <a:r>
              <a:rPr lang="en-GB" sz="2400" b="1" i="1" dirty="0" smtClean="0">
                <a:solidFill>
                  <a:srgbClr val="FF0000"/>
                </a:solidFill>
              </a:rPr>
              <a:t>,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Tekirdag</a:t>
            </a:r>
            <a:r>
              <a:rPr lang="en-GB" sz="2400" b="1" i="1" dirty="0" smtClean="0">
                <a:solidFill>
                  <a:srgbClr val="FF0000"/>
                </a:solidFill>
              </a:rPr>
              <a:t> and Trabzon Provinces  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endParaRPr lang="en-GB" sz="2400" cap="small" dirty="0"/>
          </a:p>
        </p:txBody>
      </p:sp>
      <p:pic>
        <p:nvPicPr>
          <p:cNvPr id="1026" name="Picture 2" descr="C:\Users\ardhuin\AppData\Local\Microsoft\Windows\Temporary Internet Files\Content.Outlook\V3HBXTAQ\IMG-20130426-00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3068960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ardhuin\AppData\Local\Microsoft\Windows\Temporary Internet Files\Content.Outlook\V3HBXTAQ\Odesa-20130426-0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81642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dirty="0" smtClean="0"/>
              <a:t>We are a “lobby” of regional authorities vis-à-vis the EU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10" t="13966" r="1259" b="3911"/>
          <a:stretch>
            <a:fillRect/>
          </a:stretch>
        </p:blipFill>
        <p:spPr bwMode="auto">
          <a:xfrm>
            <a:off x="4932040" y="2132856"/>
            <a:ext cx="3744415" cy="35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216" t="8001" r="14189"/>
          <a:stretch>
            <a:fillRect/>
          </a:stretch>
        </p:blipFill>
        <p:spPr bwMode="auto">
          <a:xfrm>
            <a:off x="179512" y="2132856"/>
            <a:ext cx="38938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 </a:t>
            </a:r>
            <a:r>
              <a:rPr lang="en-US" sz="2000" dirty="0" smtClean="0"/>
              <a:t>“</a:t>
            </a:r>
            <a:r>
              <a:rPr lang="en-US" sz="2000" b="1" dirty="0" smtClean="0"/>
              <a:t>CPMR, NOT JUST AN INTEREST GROUP, BUT A THINK TANK FOR EUROPE”: we support the launch of Macro-regional and Sea Basins Strategies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395536" y="1844824"/>
            <a:ext cx="3779912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b="1" cap="small" dirty="0" smtClean="0"/>
              <a:t>SINOP DECLARATION </a:t>
            </a:r>
          </a:p>
          <a:p>
            <a:pPr algn="just">
              <a:buNone/>
            </a:pPr>
            <a:endParaRPr lang="fr-FR" b="1" cap="all" dirty="0" smtClean="0"/>
          </a:p>
          <a:p>
            <a:pPr algn="just"/>
            <a:r>
              <a:rPr lang="en-GB" b="1" i="1" dirty="0" smtClean="0"/>
              <a:t>22 June 2012 in Sinop, Turkey</a:t>
            </a:r>
            <a:r>
              <a:rPr lang="en-GB" b="1" dirty="0" smtClean="0"/>
              <a:t>:</a:t>
            </a:r>
            <a:r>
              <a:rPr lang="en-GB" b="1" dirty="0" smtClean="0">
                <a:solidFill>
                  <a:srgbClr val="FF0000"/>
                </a:solidFill>
              </a:rPr>
              <a:t> “More 4 More”- </a:t>
            </a:r>
            <a:r>
              <a:rPr lang="en-GB" b="1" i="1" dirty="0" smtClean="0">
                <a:solidFill>
                  <a:srgbClr val="FF0000"/>
                </a:solidFill>
              </a:rPr>
              <a:t>More</a:t>
            </a:r>
            <a:r>
              <a:rPr lang="en-GB" b="1" dirty="0" smtClean="0"/>
              <a:t> support for the Black Sea Strategy, </a:t>
            </a:r>
            <a:r>
              <a:rPr lang="en-GB" b="1" i="1" dirty="0" smtClean="0">
                <a:solidFill>
                  <a:srgbClr val="FF0000"/>
                </a:solidFill>
              </a:rPr>
              <a:t>More</a:t>
            </a:r>
            <a:r>
              <a:rPr lang="en-GB" b="1" dirty="0" smtClean="0"/>
              <a:t> activities  in the Adriatic, </a:t>
            </a:r>
            <a:r>
              <a:rPr lang="en-GB" b="1" i="1" dirty="0" smtClean="0">
                <a:solidFill>
                  <a:srgbClr val="FF0000"/>
                </a:solidFill>
              </a:rPr>
              <a:t>More</a:t>
            </a:r>
            <a:r>
              <a:rPr lang="en-GB" b="1" dirty="0" smtClean="0"/>
              <a:t> coherence between macro-regions and neighbourhood programmes, </a:t>
            </a:r>
            <a:r>
              <a:rPr lang="en-GB" b="1" i="1" dirty="0" smtClean="0">
                <a:solidFill>
                  <a:srgbClr val="FF0000"/>
                </a:solidFill>
              </a:rPr>
              <a:t>More</a:t>
            </a:r>
            <a:r>
              <a:rPr lang="en-GB" b="1" dirty="0" smtClean="0"/>
              <a:t> regional involvement at EU level!</a:t>
            </a:r>
            <a:endParaRPr lang="fr-FR" dirty="0"/>
          </a:p>
        </p:txBody>
      </p:sp>
      <p:pic>
        <p:nvPicPr>
          <p:cNvPr id="3077" name="Picture 5" descr="C:\Users\ardhuin\AppData\Local\Microsoft\Windows\Temporary Internet Files\Content.Outlook\V3HBXTAQ\IMG-20130524-00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038600" cy="2160240"/>
          </a:xfrm>
          <a:prstGeom prst="rect">
            <a:avLst/>
          </a:prstGeom>
          <a:noFill/>
        </p:spPr>
      </p:pic>
      <p:pic>
        <p:nvPicPr>
          <p:cNvPr id="3079" name="Picture 7" descr="C:\Users\ardhuin\AppData\Local\Microsoft\Windows\Temporary Internet Files\Content.Outlook\V3HBXTAQ\Faiakes-20131118-0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4038600" cy="2304256"/>
          </a:xfrm>
          <a:prstGeom prst="rect">
            <a:avLst/>
          </a:prstGeom>
          <a:noFill/>
        </p:spPr>
      </p:pic>
      <p:pic>
        <p:nvPicPr>
          <p:cNvPr id="20" name="Image 19" descr="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831416"/>
            <a:ext cx="3474525" cy="202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u="sng" dirty="0" smtClean="0">
                <a:solidFill>
                  <a:schemeClr val="accent2">
                    <a:lumMod val="75000"/>
                  </a:schemeClr>
                </a:solidFill>
              </a:rPr>
              <a:t>Let’s be specific: </a:t>
            </a:r>
            <a:r>
              <a:rPr lang="en-GB" sz="2400" b="1" u="sng" dirty="0" smtClean="0">
                <a:solidFill>
                  <a:schemeClr val="accent2">
                    <a:lumMod val="75000"/>
                  </a:schemeClr>
                </a:solidFill>
              </a:rPr>
              <a:t>participate in the ENI Black Sea Basin Programme 2014-2020 is a  key priority for the BBSRC Regions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GB" sz="2800" b="1" dirty="0" smtClean="0"/>
              <a:t>“</a:t>
            </a:r>
            <a:r>
              <a:rPr lang="en-GB" sz="2400" b="1" dirty="0" smtClean="0"/>
              <a:t>Regions” probably not sufficiently present in current ENPI programme/projects :</a:t>
            </a:r>
            <a:endParaRPr lang="en-GB" sz="2400" b="1" dirty="0"/>
          </a:p>
          <a:p>
            <a:pPr algn="just">
              <a:buFont typeface="Wingdings" pitchFamily="2" charset="2"/>
              <a:buChar char="§"/>
            </a:pPr>
            <a:r>
              <a:rPr lang="en-GB" sz="2400" i="1" dirty="0" smtClean="0"/>
              <a:t>Lack of budget (matched funding)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i="1" dirty="0" smtClean="0"/>
              <a:t>Lack of legal competences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i="1" dirty="0" smtClean="0"/>
              <a:t>Lack of services and expertise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i="1" dirty="0" smtClean="0"/>
              <a:t>Transnational, interregional capacity building only “emerging”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400" i="1" dirty="0" smtClean="0"/>
              <a:t>...</a:t>
            </a:r>
          </a:p>
          <a:p>
            <a:pPr algn="just">
              <a:buNone/>
            </a:pPr>
            <a:r>
              <a:rPr lang="en-GB" sz="2400" b="1" dirty="0" smtClean="0"/>
              <a:t>However</a:t>
            </a:r>
            <a:r>
              <a:rPr lang="en-GB" sz="2400" dirty="0" smtClean="0"/>
              <a:t>, with the support of the CPMR BBSRC, and gaining experience from more advanced areas, </a:t>
            </a:r>
            <a:r>
              <a:rPr lang="en-GB" sz="2400" b="1" dirty="0" smtClean="0"/>
              <a:t>they are preparing the next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A PPT 28 Nov 2103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EMA PPT 28 Nov 2103</Template>
  <TotalTime>527</TotalTime>
  <Words>542</Words>
  <Application>Microsoft Office PowerPoint</Application>
  <PresentationFormat>Affichage à l'écran (4:3)</PresentationFormat>
  <Paragraphs>90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EMA PPT 28 Nov 2103</vt:lpstr>
      <vt:lpstr>From ENPI CBC to ENI CBC in the Black Sea Basin Istanbul 5 December 2013</vt:lpstr>
      <vt:lpstr>CPMR, SET UP IN 1973 ON THE BASIS OF  A THREE FOLD OBSERVATION</vt:lpstr>
      <vt:lpstr>MEMBERS</vt:lpstr>
      <vt:lpstr>A COMMON ORGANISATION AND  6 GEOGRAPHICAL COMMISSIONS</vt:lpstr>
      <vt:lpstr>CPMR Balkan and Black Sea Regional Commission   President: Dr Ayhan Ozkan Deputy Governor Edirne, Turkey Headquarters  located in Kavala, Greece </vt:lpstr>
      <vt:lpstr>Turkish Provinces: increasingly committed to the CPMR/BBSRC  Canakkale, Edirne, Kirklareli, Samsun, Sinop, Tekirdag and Trabzon Provinces   </vt:lpstr>
      <vt:lpstr>We are a “lobby” of regional authorities vis-à-vis the EU</vt:lpstr>
      <vt:lpstr>  “CPMR, NOT JUST AN INTEREST GROUP, BUT A THINK TANK FOR EUROPE”: we support the launch of Macro-regional and Sea Basins Strategies</vt:lpstr>
      <vt:lpstr>   Let’s be specific: participate in the ENI Black Sea Basin Programme 2014-2020 is a  key priority for the BBSRC Regions  </vt:lpstr>
      <vt:lpstr>ESTABLISHING THE TECHNICAL ORGANISATION OF THE BALKAN AND BLACK SEA COMMISSION   in line with the BSB programme calendar/priorities  </vt:lpstr>
      <vt:lpstr>Select a limited number of priorities/working groups and provide each of them with an organisational structure and a work schedule for two years</vt:lpstr>
      <vt:lpstr>Participate in the CPMR thematic working groups</vt:lpstr>
      <vt:lpstr>Provide the BBSRC with  a genuine medium-term Business Plan </vt:lpstr>
      <vt:lpstr>International Conference on SEAFARERS’ EDUCATION, TRAINING &amp; CREWING 24th of April 2013 Odessa </vt:lpstr>
      <vt:lpstr>Vasco da Gama: Training for greener and safer maritime transport</vt:lpstr>
      <vt:lpstr>Diapositive 16</vt:lpstr>
      <vt:lpstr>In conclusion: - We are available to help  - We also believe participating in the programme  will help the BS regional authorities to gain maturity, experience and European know-how  - and our door is always open to Regions interested in joining!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the TEN-T Days 2013 – Transport Challenges and Opportunities and the Role of EU Transport Policy for European Regions</dc:title>
  <dc:creator>Clare Booth</dc:creator>
  <cp:lastModifiedBy>Sandrine Ardhuin</cp:lastModifiedBy>
  <cp:revision>54</cp:revision>
  <dcterms:created xsi:type="dcterms:W3CDTF">2013-11-26T10:16:18Z</dcterms:created>
  <dcterms:modified xsi:type="dcterms:W3CDTF">2013-12-03T14:08:52Z</dcterms:modified>
</cp:coreProperties>
</file>