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9" r:id="rId4"/>
    <p:sldId id="260" r:id="rId5"/>
    <p:sldId id="261" r:id="rId6"/>
    <p:sldId id="262" r:id="rId7"/>
    <p:sldId id="263" r:id="rId8"/>
    <p:sldId id="264" r:id="rId9"/>
    <p:sldId id="265" r:id="rId10"/>
    <p:sldId id="268"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735763" cy="9866313"/>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63A73570-198C-4A0B-8320-3A3EB1B1D03D}" type="datetimeFigureOut">
              <a:rPr lang="ro-RO" smtClean="0"/>
              <a:t>02.08.2013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2450108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3A73570-198C-4A0B-8320-3A3EB1B1D03D}" type="datetimeFigureOut">
              <a:rPr lang="ro-RO" smtClean="0"/>
              <a:t>02.08.2013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241570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3A73570-198C-4A0B-8320-3A3EB1B1D03D}" type="datetimeFigureOut">
              <a:rPr lang="ro-RO" smtClean="0"/>
              <a:t>02.08.2013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15371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3A73570-198C-4A0B-8320-3A3EB1B1D03D}" type="datetimeFigureOut">
              <a:rPr lang="ro-RO" smtClean="0"/>
              <a:t>02.08.2013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98038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73570-198C-4A0B-8320-3A3EB1B1D03D}" type="datetimeFigureOut">
              <a:rPr lang="ro-RO" smtClean="0"/>
              <a:t>02.08.2013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419659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63A73570-198C-4A0B-8320-3A3EB1B1D03D}" type="datetimeFigureOut">
              <a:rPr lang="ro-RO" smtClean="0"/>
              <a:t>02.08.2013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83091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63A73570-198C-4A0B-8320-3A3EB1B1D03D}" type="datetimeFigureOut">
              <a:rPr lang="ro-RO" smtClean="0"/>
              <a:t>02.08.2013</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271156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63A73570-198C-4A0B-8320-3A3EB1B1D03D}" type="datetimeFigureOut">
              <a:rPr lang="ro-RO" smtClean="0"/>
              <a:t>02.08.2013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214455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73570-198C-4A0B-8320-3A3EB1B1D03D}" type="datetimeFigureOut">
              <a:rPr lang="ro-RO" smtClean="0"/>
              <a:t>02.08.2013</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2258163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73570-198C-4A0B-8320-3A3EB1B1D03D}" type="datetimeFigureOut">
              <a:rPr lang="ro-RO" smtClean="0"/>
              <a:t>02.08.2013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3223106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73570-198C-4A0B-8320-3A3EB1B1D03D}" type="datetimeFigureOut">
              <a:rPr lang="ro-RO" smtClean="0"/>
              <a:t>02.08.2013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0AB4AC9-E60C-4580-871B-1FD83FCCD610}" type="slidenum">
              <a:rPr lang="ro-RO" smtClean="0"/>
              <a:t>‹#›</a:t>
            </a:fld>
            <a:endParaRPr lang="ro-RO"/>
          </a:p>
        </p:txBody>
      </p:sp>
    </p:spTree>
    <p:extLst>
      <p:ext uri="{BB962C8B-B14F-4D97-AF65-F5344CB8AC3E}">
        <p14:creationId xmlns:p14="http://schemas.microsoft.com/office/powerpoint/2010/main" val="263515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73570-198C-4A0B-8320-3A3EB1B1D03D}" type="datetimeFigureOut">
              <a:rPr lang="ro-RO" smtClean="0"/>
              <a:t>02.08.2013</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B4AC9-E60C-4580-871B-1FD83FCCD610}" type="slidenum">
              <a:rPr lang="ro-RO" smtClean="0"/>
              <a:t>‹#›</a:t>
            </a:fld>
            <a:endParaRPr lang="ro-RO"/>
          </a:p>
        </p:txBody>
      </p:sp>
    </p:spTree>
    <p:extLst>
      <p:ext uri="{BB962C8B-B14F-4D97-AF65-F5344CB8AC3E}">
        <p14:creationId xmlns:p14="http://schemas.microsoft.com/office/powerpoint/2010/main" val="4076692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656" y="2060848"/>
            <a:ext cx="3879478" cy="2232247"/>
          </a:xfrm>
        </p:spPr>
        <p:txBody>
          <a:bodyPr>
            <a:normAutofit/>
          </a:bodyPr>
          <a:lstStyle/>
          <a:p>
            <a:r>
              <a:rPr lang="ro-RO" sz="2800" i="1" dirty="0"/>
              <a:t>Black </a:t>
            </a:r>
            <a:r>
              <a:rPr lang="ro-RO" sz="2800" i="1" dirty="0" err="1"/>
              <a:t>Sea</a:t>
            </a:r>
            <a:r>
              <a:rPr lang="ro-RO" sz="2800" i="1" dirty="0"/>
              <a:t> Basin </a:t>
            </a:r>
            <a:r>
              <a:rPr lang="ro-RO" sz="2800" i="1" dirty="0" err="1" smtClean="0"/>
              <a:t>Joint</a:t>
            </a:r>
            <a:r>
              <a:rPr lang="ro-RO" sz="2800" i="1" dirty="0" smtClean="0"/>
              <a:t> </a:t>
            </a:r>
            <a:r>
              <a:rPr lang="ro-RO" sz="2800" i="1" dirty="0" err="1"/>
              <a:t>Operational</a:t>
            </a:r>
            <a:r>
              <a:rPr lang="ro-RO" sz="2800" i="1" dirty="0"/>
              <a:t> Programme </a:t>
            </a:r>
            <a:r>
              <a:rPr lang="en-US" sz="2800" i="1" dirty="0" smtClean="0"/>
              <a:t/>
            </a:r>
            <a:br>
              <a:rPr lang="en-US" sz="2800" i="1" dirty="0" smtClean="0"/>
            </a:br>
            <a:r>
              <a:rPr lang="ro-RO" sz="2800" i="1" dirty="0" smtClean="0"/>
              <a:t>2007-2013</a:t>
            </a:r>
            <a:endParaRPr lang="ro-RO" sz="2800" i="1" dirty="0"/>
          </a:p>
        </p:txBody>
      </p:sp>
      <p:pic>
        <p:nvPicPr>
          <p:cNvPr id="6"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0"/>
            <a:ext cx="19351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4716016" y="2060848"/>
            <a:ext cx="3958208" cy="23762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o-RO" sz="2800" i="1" dirty="0"/>
              <a:t>Programului Operațional Comun Bazinul Mării </a:t>
            </a:r>
            <a:r>
              <a:rPr lang="ro-RO" sz="2800" i="1" dirty="0" smtClean="0"/>
              <a:t>Negre</a:t>
            </a:r>
            <a:r>
              <a:rPr lang="en-US" sz="2800" i="1" dirty="0" smtClean="0"/>
              <a:t/>
            </a:r>
            <a:br>
              <a:rPr lang="en-US" sz="2800" i="1" dirty="0" smtClean="0"/>
            </a:br>
            <a:r>
              <a:rPr lang="ro-RO" sz="2800" i="1" dirty="0" smtClean="0"/>
              <a:t>2007-2013</a:t>
            </a:r>
            <a:endParaRPr lang="ro-RO" sz="2800" i="1" dirty="0"/>
          </a:p>
        </p:txBody>
      </p:sp>
      <p:pic>
        <p:nvPicPr>
          <p:cNvPr id="1028" name="Picture 4" descr="http://cualexlagradinita.files.wordpress.com/2012/02/planse_imagini_colorat_caluti_de_mare_hippocampe15-9.gif?w=5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2076" y="4653136"/>
            <a:ext cx="1336609" cy="1933958"/>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a:off x="539552" y="228600"/>
            <a:ext cx="8064896" cy="1608026"/>
            <a:chOff x="539552" y="228600"/>
            <a:chExt cx="8064896" cy="1608026"/>
          </a:xfrm>
        </p:grpSpPr>
        <p:pic>
          <p:nvPicPr>
            <p:cNvPr id="1026" name="Picture 1"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333375"/>
              <a:ext cx="13525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Filip\Desktop\fisiere cdr si materiale promovare\VIM elements\1. european union ERDF.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5656" y="228600"/>
              <a:ext cx="10763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p:nvSpPr>
          <p:spPr>
            <a:xfrm>
              <a:off x="827584" y="1332570"/>
              <a:ext cx="3328536" cy="504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i="1" dirty="0" err="1" smtClean="0"/>
                <a:t>Monitori</a:t>
              </a:r>
              <a:r>
                <a:rPr lang="ro-RO" sz="1800" i="1" dirty="0" smtClean="0"/>
                <a:t>ng Unit</a:t>
              </a:r>
              <a:endParaRPr lang="ro-RO" sz="1800" i="1" dirty="0"/>
            </a:p>
          </p:txBody>
        </p:sp>
        <p:sp>
          <p:nvSpPr>
            <p:cNvPr id="13" name="Title 1"/>
            <p:cNvSpPr txBox="1">
              <a:spLocks/>
            </p:cNvSpPr>
            <p:nvPr/>
          </p:nvSpPr>
          <p:spPr>
            <a:xfrm>
              <a:off x="5116294" y="1304764"/>
              <a:ext cx="3328536" cy="504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i="1" dirty="0" err="1" smtClean="0"/>
                <a:t>Direc</a:t>
              </a:r>
              <a:r>
                <a:rPr lang="ro-RO" sz="1800" i="1" dirty="0" smtClean="0"/>
                <a:t>ţ</a:t>
              </a:r>
              <a:r>
                <a:rPr lang="en-US" sz="1800" i="1" dirty="0" err="1" smtClean="0"/>
                <a:t>ia</a:t>
              </a:r>
              <a:r>
                <a:rPr lang="en-US" sz="1800" i="1" dirty="0" smtClean="0"/>
                <a:t> </a:t>
              </a:r>
              <a:r>
                <a:rPr lang="en-US" sz="1800" i="1" dirty="0" err="1" smtClean="0"/>
                <a:t>Monitori</a:t>
              </a:r>
              <a:r>
                <a:rPr lang="ro-RO" sz="1800" i="1" dirty="0"/>
                <a:t>z</a:t>
              </a:r>
              <a:r>
                <a:rPr lang="en-US" sz="1800" i="1" dirty="0" smtClean="0"/>
                <a:t>are</a:t>
              </a:r>
              <a:endParaRPr lang="ro-RO" sz="1800" i="1" dirty="0"/>
            </a:p>
          </p:txBody>
        </p:sp>
        <p:cxnSp>
          <p:nvCxnSpPr>
            <p:cNvPr id="11" name="Straight Connector 10"/>
            <p:cNvCxnSpPr/>
            <p:nvPr/>
          </p:nvCxnSpPr>
          <p:spPr>
            <a:xfrm>
              <a:off x="539552" y="1295400"/>
              <a:ext cx="8064896"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24573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23528" y="1781014"/>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lvl="0" indent="-285750" algn="just">
              <a:buFont typeface="Arial" pitchFamily="34" charset="0"/>
              <a:buChar char="•"/>
            </a:pPr>
            <a:r>
              <a:rPr lang="en-GB" sz="1800" b="1" dirty="0">
                <a:solidFill>
                  <a:schemeClr val="tx1"/>
                </a:solidFill>
              </a:rPr>
              <a:t>Partners and other Co-operation</a:t>
            </a:r>
          </a:p>
          <a:p>
            <a:pPr algn="just"/>
            <a:r>
              <a:rPr lang="en-GB" sz="1800" dirty="0">
                <a:solidFill>
                  <a:schemeClr val="tx1"/>
                </a:solidFill>
              </a:rPr>
              <a:t>How do you assess the relationship between the formal partners of this </a:t>
            </a:r>
            <a:r>
              <a:rPr lang="en-GB" sz="1800" dirty="0" smtClean="0">
                <a:solidFill>
                  <a:schemeClr val="tx1"/>
                </a:solidFill>
              </a:rPr>
              <a:t>Action</a:t>
            </a:r>
            <a:r>
              <a:rPr lang="en-US" sz="1800" dirty="0">
                <a:solidFill>
                  <a:schemeClr val="tx1"/>
                </a:solidFill>
              </a:rPr>
              <a:t>?</a:t>
            </a:r>
            <a:endParaRPr lang="ro-RO" sz="1800" dirty="0">
              <a:solidFill>
                <a:schemeClr val="tx1"/>
              </a:solidFill>
            </a:endParaRPr>
          </a:p>
          <a:p>
            <a:pPr lvl="0" algn="just"/>
            <a:endParaRPr lang="en-GB" sz="1800" b="1" dirty="0" smtClean="0"/>
          </a:p>
          <a:p>
            <a:pPr marL="285750" lvl="0" indent="-285750" algn="just">
              <a:buFont typeface="Arial" pitchFamily="34" charset="0"/>
              <a:buChar char="•"/>
            </a:pPr>
            <a:r>
              <a:rPr lang="en-GB" sz="1800" b="1" dirty="0" smtClean="0">
                <a:solidFill>
                  <a:schemeClr val="tx1"/>
                </a:solidFill>
              </a:rPr>
              <a:t>Visibility</a:t>
            </a:r>
          </a:p>
          <a:p>
            <a:pPr lvl="0" algn="just"/>
            <a:r>
              <a:rPr lang="en-GB" sz="1800" dirty="0">
                <a:solidFill>
                  <a:schemeClr val="tx1"/>
                </a:solidFill>
              </a:rPr>
              <a:t>How is the visibility of the EU contribution being ensured in the Action?</a:t>
            </a:r>
            <a:r>
              <a:rPr lang="en-GB" sz="1800" b="1" dirty="0" smtClean="0">
                <a:solidFill>
                  <a:schemeClr val="tx1"/>
                </a:solidFill>
              </a:rPr>
              <a:t> </a:t>
            </a:r>
            <a:endParaRPr lang="ro-RO" sz="1800" dirty="0">
              <a:solidFill>
                <a:schemeClr val="tx1"/>
              </a:solidFill>
            </a:endParaRPr>
          </a:p>
          <a:p>
            <a:pPr algn="just"/>
            <a:endParaRPr lang="en-GB" sz="1800" dirty="0" smtClean="0">
              <a:solidFill>
                <a:schemeClr val="tx1"/>
              </a:solidFill>
            </a:endParaRPr>
          </a:p>
          <a:p>
            <a:pPr algn="just"/>
            <a:endParaRPr lang="ro-RO" sz="1800" dirty="0" smtClean="0">
              <a:solidFill>
                <a:schemeClr val="tx1"/>
              </a:solidFill>
            </a:endParaRPr>
          </a:p>
        </p:txBody>
      </p:sp>
      <p:grpSp>
        <p:nvGrpSpPr>
          <p:cNvPr id="3" name="Group 2"/>
          <p:cNvGrpSpPr/>
          <p:nvPr/>
        </p:nvGrpSpPr>
        <p:grpSpPr>
          <a:xfrm>
            <a:off x="539552" y="228600"/>
            <a:ext cx="8064896" cy="1336390"/>
            <a:chOff x="539552" y="228600"/>
            <a:chExt cx="8064896" cy="1336390"/>
          </a:xfrm>
        </p:grpSpPr>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7"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8" name="Straight Connector 7"/>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9"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4788024" y="1772816"/>
            <a:ext cx="4114800"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spcBef>
                <a:spcPts val="0"/>
              </a:spcBef>
              <a:buFont typeface="Arial" pitchFamily="34" charset="0"/>
              <a:buChar char="•"/>
            </a:pPr>
            <a:r>
              <a:rPr lang="ro-RO" sz="1800" b="1" dirty="0" smtClean="0">
                <a:solidFill>
                  <a:schemeClr val="tx1"/>
                </a:solidFill>
              </a:rPr>
              <a:t>Parteneri şi alte colaborări</a:t>
            </a:r>
          </a:p>
          <a:p>
            <a:pPr algn="just">
              <a:spcBef>
                <a:spcPts val="0"/>
              </a:spcBef>
            </a:pPr>
            <a:r>
              <a:rPr lang="ro-RO" sz="1800" dirty="0" smtClean="0">
                <a:solidFill>
                  <a:schemeClr val="tx1"/>
                </a:solidFill>
              </a:rPr>
              <a:t>Cum evaluaţi relaţia dintre partenerii formali implicaţi în activitate</a:t>
            </a:r>
          </a:p>
          <a:p>
            <a:pPr algn="just">
              <a:spcBef>
                <a:spcPts val="0"/>
              </a:spcBef>
            </a:pPr>
            <a:endParaRPr lang="ro-RO" sz="1800" dirty="0">
              <a:solidFill>
                <a:schemeClr val="tx1"/>
              </a:solidFill>
            </a:endParaRPr>
          </a:p>
          <a:p>
            <a:pPr marL="285750" indent="-285750" algn="just">
              <a:spcBef>
                <a:spcPts val="0"/>
              </a:spcBef>
              <a:buFont typeface="Arial" pitchFamily="34" charset="0"/>
              <a:buChar char="•"/>
            </a:pPr>
            <a:r>
              <a:rPr lang="ro-RO" sz="1800" b="1" dirty="0" smtClean="0">
                <a:solidFill>
                  <a:schemeClr val="tx1"/>
                </a:solidFill>
              </a:rPr>
              <a:t>Vizibilitate</a:t>
            </a:r>
          </a:p>
          <a:p>
            <a:pPr algn="just">
              <a:spcBef>
                <a:spcPts val="0"/>
              </a:spcBef>
            </a:pPr>
            <a:r>
              <a:rPr lang="ro-RO" sz="1800" dirty="0" smtClean="0">
                <a:solidFill>
                  <a:schemeClr val="tx1"/>
                </a:solidFill>
              </a:rPr>
              <a:t>Cum este asigurată vizibilitatea  finanţării UE în activitatea proiectului</a:t>
            </a:r>
            <a:r>
              <a:rPr lang="en-US" sz="1800" dirty="0" smtClean="0">
                <a:solidFill>
                  <a:schemeClr val="tx1"/>
                </a:solidFill>
              </a:rPr>
              <a:t>?</a:t>
            </a:r>
            <a:endParaRPr lang="ro-RO" sz="1800" dirty="0" smtClean="0">
              <a:solidFill>
                <a:schemeClr val="tx1"/>
              </a:solidFill>
            </a:endParaRPr>
          </a:p>
          <a:p>
            <a:pPr algn="just">
              <a:spcBef>
                <a:spcPts val="0"/>
              </a:spcBef>
            </a:pPr>
            <a:r>
              <a:rPr lang="ro-RO" sz="1800" dirty="0" smtClean="0">
                <a:solidFill>
                  <a:schemeClr val="tx1"/>
                </a:solidFill>
              </a:rPr>
              <a:t> </a:t>
            </a:r>
          </a:p>
        </p:txBody>
      </p:sp>
    </p:spTree>
    <p:extLst>
      <p:ext uri="{BB962C8B-B14F-4D97-AF65-F5344CB8AC3E}">
        <p14:creationId xmlns:p14="http://schemas.microsoft.com/office/powerpoint/2010/main" val="402082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228600"/>
            <a:ext cx="8064896" cy="1336390"/>
            <a:chOff x="539552" y="228600"/>
            <a:chExt cx="8064896" cy="1336390"/>
          </a:xfrm>
        </p:grpSpPr>
        <p:pic>
          <p:nvPicPr>
            <p:cNvPr id="3"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6"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7" name="Straight Connector 6"/>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Content Placeholder 2"/>
          <p:cNvSpPr txBox="1">
            <a:spLocks/>
          </p:cNvSpPr>
          <p:nvPr/>
        </p:nvSpPr>
        <p:spPr>
          <a:xfrm>
            <a:off x="323528" y="1781014"/>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800" dirty="0" smtClean="0">
                <a:solidFill>
                  <a:schemeClr val="tx1"/>
                </a:solidFill>
              </a:rPr>
              <a:t>The </a:t>
            </a:r>
            <a:r>
              <a:rPr lang="en-GB" sz="1800" b="1" dirty="0">
                <a:solidFill>
                  <a:schemeClr val="tx1"/>
                </a:solidFill>
              </a:rPr>
              <a:t>interim </a:t>
            </a:r>
            <a:r>
              <a:rPr lang="en-GB" sz="1800" b="1" dirty="0" smtClean="0">
                <a:solidFill>
                  <a:schemeClr val="tx1"/>
                </a:solidFill>
              </a:rPr>
              <a:t>narrative report</a:t>
            </a:r>
            <a:r>
              <a:rPr lang="en-GB" sz="1800" dirty="0">
                <a:solidFill>
                  <a:schemeClr val="tx1"/>
                </a:solidFill>
              </a:rPr>
              <a:t>, consisting of a narrative and financial section conforming to the model in Annex VI </a:t>
            </a:r>
            <a:r>
              <a:rPr lang="en-GB" sz="1800" dirty="0" smtClean="0">
                <a:solidFill>
                  <a:schemeClr val="tx1"/>
                </a:solidFill>
              </a:rPr>
              <a:t>- </a:t>
            </a:r>
            <a:r>
              <a:rPr lang="en-GB" sz="1800" b="1" dirty="0" smtClean="0">
                <a:solidFill>
                  <a:schemeClr val="tx1"/>
                </a:solidFill>
              </a:rPr>
              <a:t>which </a:t>
            </a:r>
            <a:r>
              <a:rPr lang="en-GB" sz="1800" b="1" dirty="0">
                <a:solidFill>
                  <a:schemeClr val="tx1"/>
                </a:solidFill>
              </a:rPr>
              <a:t>have to accompany every request for </a:t>
            </a:r>
            <a:r>
              <a:rPr lang="en-GB" sz="1800" b="1" dirty="0" smtClean="0">
                <a:solidFill>
                  <a:schemeClr val="tx1"/>
                </a:solidFill>
              </a:rPr>
              <a:t>payment</a:t>
            </a:r>
            <a:r>
              <a:rPr lang="en-GB" sz="1800" dirty="0" smtClean="0">
                <a:solidFill>
                  <a:schemeClr val="tx1"/>
                </a:solidFill>
              </a:rPr>
              <a:t> </a:t>
            </a:r>
            <a:r>
              <a:rPr lang="en-GB" sz="1800" dirty="0">
                <a:solidFill>
                  <a:schemeClr val="tx1"/>
                </a:solidFill>
              </a:rPr>
              <a:t>– for grants over </a:t>
            </a:r>
            <a:r>
              <a:rPr lang="en-GB" sz="1800" dirty="0" smtClean="0">
                <a:solidFill>
                  <a:schemeClr val="tx1"/>
                </a:solidFill>
              </a:rPr>
              <a:t>100.000 euro end not exceeding 24 months – art.7.2.15 Special Conditions.</a:t>
            </a:r>
          </a:p>
          <a:p>
            <a:pPr algn="just"/>
            <a:endParaRPr lang="en-GB" sz="1800" dirty="0">
              <a:solidFill>
                <a:schemeClr val="tx1"/>
              </a:solidFill>
            </a:endParaRPr>
          </a:p>
          <a:p>
            <a:pPr algn="just"/>
            <a:r>
              <a:rPr lang="en-GB" sz="1800" dirty="0" smtClean="0">
                <a:solidFill>
                  <a:schemeClr val="tx1"/>
                </a:solidFill>
              </a:rPr>
              <a:t>These report is conforming </a:t>
            </a:r>
            <a:r>
              <a:rPr lang="en-GB" sz="1800" dirty="0">
                <a:solidFill>
                  <a:schemeClr val="tx1"/>
                </a:solidFill>
              </a:rPr>
              <a:t>to the model in Annex </a:t>
            </a:r>
            <a:r>
              <a:rPr lang="en-GB" sz="1800" dirty="0" smtClean="0">
                <a:solidFill>
                  <a:schemeClr val="tx1"/>
                </a:solidFill>
              </a:rPr>
              <a:t>VI</a:t>
            </a:r>
            <a:r>
              <a:rPr lang="ro-RO" sz="1800" dirty="0" smtClean="0">
                <a:solidFill>
                  <a:schemeClr val="tx1"/>
                </a:solidFill>
              </a:rPr>
              <a:t> </a:t>
            </a:r>
            <a:r>
              <a:rPr lang="ro-RO" sz="1800" dirty="0" err="1" smtClean="0">
                <a:solidFill>
                  <a:schemeClr val="tx1"/>
                </a:solidFill>
              </a:rPr>
              <a:t>to</a:t>
            </a:r>
            <a:r>
              <a:rPr lang="ro-RO" sz="1800" dirty="0" smtClean="0">
                <a:solidFill>
                  <a:schemeClr val="tx1"/>
                </a:solidFill>
              </a:rPr>
              <a:t> grant contract.</a:t>
            </a:r>
            <a:r>
              <a:rPr lang="en-GB" sz="1800" dirty="0" smtClean="0">
                <a:solidFill>
                  <a:schemeClr val="tx1"/>
                </a:solidFill>
              </a:rPr>
              <a:t> </a:t>
            </a:r>
            <a:endParaRPr lang="ro-RO" sz="1800" dirty="0" smtClean="0">
              <a:solidFill>
                <a:schemeClr val="tx1"/>
              </a:solidFill>
            </a:endParaRPr>
          </a:p>
        </p:txBody>
      </p:sp>
      <p:pic>
        <p:nvPicPr>
          <p:cNvPr id="9"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4788024" y="1772816"/>
            <a:ext cx="4114800"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ro-RO" sz="1800" b="1" dirty="0" smtClean="0">
                <a:solidFill>
                  <a:schemeClr val="tx1"/>
                </a:solidFill>
              </a:rPr>
              <a:t>Raportul narativ intermediar</a:t>
            </a:r>
            <a:r>
              <a:rPr lang="ro-RO" sz="1800" dirty="0" smtClean="0">
                <a:solidFill>
                  <a:schemeClr val="tx1"/>
                </a:solidFill>
              </a:rPr>
              <a:t>, constă dintr-o secţiune narativă şi una financiară conform anexei VI – </a:t>
            </a:r>
            <a:r>
              <a:rPr lang="ro-RO" sz="1800" b="1" dirty="0" smtClean="0">
                <a:solidFill>
                  <a:schemeClr val="tx1"/>
                </a:solidFill>
              </a:rPr>
              <a:t>care trebuie să însoţească fiecare cerere de plată</a:t>
            </a:r>
            <a:r>
              <a:rPr lang="ro-RO" sz="1800" dirty="0" smtClean="0">
                <a:solidFill>
                  <a:schemeClr val="tx1"/>
                </a:solidFill>
              </a:rPr>
              <a:t> – pentru proiecte de grant mai mari de 100.000 de euro şi cu o durată de până la 24 de luni – art.7.2.15 Condiţii Speciale.</a:t>
            </a:r>
          </a:p>
          <a:p>
            <a:pPr algn="just">
              <a:spcBef>
                <a:spcPts val="0"/>
              </a:spcBef>
            </a:pPr>
            <a:endParaRPr lang="ro-RO" sz="1800" dirty="0">
              <a:solidFill>
                <a:schemeClr val="tx1"/>
              </a:solidFill>
            </a:endParaRPr>
          </a:p>
          <a:p>
            <a:pPr algn="just">
              <a:spcBef>
                <a:spcPts val="0"/>
              </a:spcBef>
            </a:pPr>
            <a:r>
              <a:rPr lang="ro-RO" sz="1800" dirty="0" smtClean="0">
                <a:solidFill>
                  <a:schemeClr val="tx1"/>
                </a:solidFill>
              </a:rPr>
              <a:t>Acest raport va respecta modelul din Anexa VI la contractul de grant. </a:t>
            </a:r>
          </a:p>
        </p:txBody>
      </p:sp>
    </p:spTree>
    <p:extLst>
      <p:ext uri="{BB962C8B-B14F-4D97-AF65-F5344CB8AC3E}">
        <p14:creationId xmlns:p14="http://schemas.microsoft.com/office/powerpoint/2010/main" val="3354696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23528" y="1717390"/>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800" dirty="0" smtClean="0">
                <a:solidFill>
                  <a:schemeClr val="tx1"/>
                </a:solidFill>
              </a:rPr>
              <a:t>The </a:t>
            </a:r>
            <a:r>
              <a:rPr lang="en-GB" sz="1800" b="1" dirty="0">
                <a:solidFill>
                  <a:schemeClr val="tx1"/>
                </a:solidFill>
              </a:rPr>
              <a:t>final </a:t>
            </a:r>
            <a:r>
              <a:rPr lang="en-GB" sz="1800" b="1" dirty="0" smtClean="0">
                <a:solidFill>
                  <a:schemeClr val="tx1"/>
                </a:solidFill>
              </a:rPr>
              <a:t>narrative report</a:t>
            </a:r>
            <a:r>
              <a:rPr lang="en-GB" sz="1800" dirty="0">
                <a:solidFill>
                  <a:schemeClr val="tx1"/>
                </a:solidFill>
              </a:rPr>
              <a:t>, consisting of a narrative and financial section conforming to the model in Annex VI shall be forwarded no later than </a:t>
            </a:r>
            <a:r>
              <a:rPr lang="en-GB" sz="1800" b="1" dirty="0">
                <a:solidFill>
                  <a:schemeClr val="tx1"/>
                </a:solidFill>
              </a:rPr>
              <a:t>three months</a:t>
            </a:r>
            <a:r>
              <a:rPr lang="en-GB" sz="1800" dirty="0">
                <a:solidFill>
                  <a:schemeClr val="tx1"/>
                </a:solidFill>
              </a:rPr>
              <a:t> after the implementation period as defined in Article 2 of the Special </a:t>
            </a:r>
            <a:r>
              <a:rPr lang="en-GB" sz="1800" dirty="0" smtClean="0">
                <a:solidFill>
                  <a:schemeClr val="tx1"/>
                </a:solidFill>
              </a:rPr>
              <a:t>Conditions.</a:t>
            </a:r>
          </a:p>
          <a:p>
            <a:pPr algn="just"/>
            <a:r>
              <a:rPr lang="en-GB" sz="1800" dirty="0" smtClean="0">
                <a:solidFill>
                  <a:schemeClr val="tx1"/>
                </a:solidFill>
              </a:rPr>
              <a:t>The template of </a:t>
            </a:r>
            <a:r>
              <a:rPr lang="en-GB" sz="1800" dirty="0">
                <a:solidFill>
                  <a:schemeClr val="tx1"/>
                </a:solidFill>
              </a:rPr>
              <a:t>the final </a:t>
            </a:r>
            <a:r>
              <a:rPr lang="en-GB" sz="1800" dirty="0" smtClean="0">
                <a:solidFill>
                  <a:schemeClr val="tx1"/>
                </a:solidFill>
              </a:rPr>
              <a:t>narrative report contains</a:t>
            </a:r>
            <a:r>
              <a:rPr lang="en-US" sz="1800" dirty="0" smtClean="0">
                <a:solidFill>
                  <a:schemeClr val="tx1"/>
                </a:solidFill>
              </a:rPr>
              <a:t>:</a:t>
            </a:r>
            <a:endParaRPr lang="en-GB" sz="1800" dirty="0" smtClean="0">
              <a:solidFill>
                <a:schemeClr val="tx1"/>
              </a:solidFill>
            </a:endParaRPr>
          </a:p>
          <a:p>
            <a:pPr marL="342900" indent="-342900" algn="just">
              <a:buFont typeface="Arial" pitchFamily="34" charset="0"/>
              <a:buChar char="•"/>
            </a:pPr>
            <a:r>
              <a:rPr lang="en-GB" sz="1800" b="1" dirty="0">
                <a:solidFill>
                  <a:schemeClr val="tx1"/>
                </a:solidFill>
              </a:rPr>
              <a:t>Description </a:t>
            </a:r>
          </a:p>
          <a:p>
            <a:pPr algn="just"/>
            <a:r>
              <a:rPr lang="ro-RO" sz="1800" dirty="0" smtClean="0">
                <a:solidFill>
                  <a:schemeClr val="tx1"/>
                </a:solidFill>
              </a:rPr>
              <a:t>- </a:t>
            </a:r>
            <a:r>
              <a:rPr lang="en-GB" sz="1800" dirty="0" smtClean="0">
                <a:solidFill>
                  <a:schemeClr val="tx1"/>
                </a:solidFill>
              </a:rPr>
              <a:t>general </a:t>
            </a:r>
            <a:r>
              <a:rPr lang="en-GB" sz="1800" dirty="0">
                <a:solidFill>
                  <a:schemeClr val="tx1"/>
                </a:solidFill>
              </a:rPr>
              <a:t>info about the project</a:t>
            </a:r>
          </a:p>
          <a:p>
            <a:pPr marL="342900" indent="-342900" algn="just">
              <a:buFont typeface="Arial" pitchFamily="34" charset="0"/>
              <a:buChar char="•"/>
            </a:pPr>
            <a:r>
              <a:rPr lang="en-GB" sz="1800" b="1" dirty="0">
                <a:solidFill>
                  <a:schemeClr val="tx1"/>
                </a:solidFill>
              </a:rPr>
              <a:t>Assessment of implementation of Action activities </a:t>
            </a:r>
            <a:r>
              <a:rPr lang="en-GB" sz="1800" dirty="0">
                <a:solidFill>
                  <a:schemeClr val="tx1"/>
                </a:solidFill>
              </a:rPr>
              <a:t> </a:t>
            </a:r>
          </a:p>
          <a:p>
            <a:pPr algn="just"/>
            <a:r>
              <a:rPr lang="ro-RO" sz="1800" dirty="0" smtClean="0">
                <a:solidFill>
                  <a:schemeClr val="tx1"/>
                </a:solidFill>
              </a:rPr>
              <a:t>- </a:t>
            </a:r>
            <a:r>
              <a:rPr lang="en-GB" sz="1800" dirty="0" smtClean="0">
                <a:solidFill>
                  <a:schemeClr val="tx1"/>
                </a:solidFill>
              </a:rPr>
              <a:t>activities </a:t>
            </a:r>
            <a:r>
              <a:rPr lang="en-GB" sz="1800" dirty="0">
                <a:solidFill>
                  <a:schemeClr val="tx1"/>
                </a:solidFill>
              </a:rPr>
              <a:t>and </a:t>
            </a:r>
            <a:r>
              <a:rPr lang="en-GB" sz="1800" dirty="0" smtClean="0">
                <a:solidFill>
                  <a:schemeClr val="tx1"/>
                </a:solidFill>
              </a:rPr>
              <a:t>results</a:t>
            </a:r>
          </a:p>
          <a:p>
            <a:pPr marL="0" lvl="1" algn="just"/>
            <a:r>
              <a:rPr lang="ro-RO" sz="1800" dirty="0" smtClean="0">
                <a:solidFill>
                  <a:schemeClr val="tx1"/>
                </a:solidFill>
              </a:rPr>
              <a:t>- </a:t>
            </a:r>
            <a:r>
              <a:rPr lang="en-GB" sz="1800" dirty="0" smtClean="0">
                <a:solidFill>
                  <a:schemeClr val="tx1"/>
                </a:solidFill>
              </a:rPr>
              <a:t>activities </a:t>
            </a:r>
            <a:r>
              <a:rPr lang="en-GB" sz="1800" dirty="0">
                <a:solidFill>
                  <a:schemeClr val="tx1"/>
                </a:solidFill>
              </a:rPr>
              <a:t>that have not taken </a:t>
            </a:r>
            <a:r>
              <a:rPr lang="en-GB" sz="1800" dirty="0" smtClean="0">
                <a:solidFill>
                  <a:schemeClr val="tx1"/>
                </a:solidFill>
              </a:rPr>
              <a:t>place</a:t>
            </a:r>
            <a:r>
              <a:rPr lang="ro-RO" sz="1800" dirty="0" smtClean="0">
                <a:solidFill>
                  <a:schemeClr val="tx1"/>
                </a:solidFill>
              </a:rPr>
              <a:t> </a:t>
            </a:r>
            <a:endParaRPr lang="ro-RO" sz="1800" i="1" dirty="0">
              <a:solidFill>
                <a:schemeClr val="tx1"/>
              </a:solidFill>
            </a:endParaRPr>
          </a:p>
          <a:p>
            <a:pPr algn="just"/>
            <a:endParaRPr lang="ro-RO" sz="1800" i="1" dirty="0">
              <a:solidFill>
                <a:schemeClr val="tx1"/>
              </a:solidFill>
            </a:endParaRPr>
          </a:p>
          <a:p>
            <a:pPr algn="just"/>
            <a:endParaRPr lang="en-GB" sz="1800" dirty="0" smtClean="0">
              <a:solidFill>
                <a:schemeClr val="tx1"/>
              </a:solidFill>
            </a:endParaRPr>
          </a:p>
          <a:p>
            <a:pPr algn="just"/>
            <a:endParaRPr lang="en-GB" sz="1800" dirty="0" smtClean="0">
              <a:solidFill>
                <a:schemeClr val="tx1"/>
              </a:solidFill>
            </a:endParaRPr>
          </a:p>
          <a:p>
            <a:pPr algn="just"/>
            <a:endParaRPr lang="ro-RO" sz="1800" dirty="0" smtClean="0">
              <a:solidFill>
                <a:schemeClr val="tx1"/>
              </a:solidFill>
            </a:endParaRPr>
          </a:p>
        </p:txBody>
      </p:sp>
      <p:grpSp>
        <p:nvGrpSpPr>
          <p:cNvPr id="3" name="Group 2"/>
          <p:cNvGrpSpPr/>
          <p:nvPr/>
        </p:nvGrpSpPr>
        <p:grpSpPr>
          <a:xfrm>
            <a:off x="539552" y="228600"/>
            <a:ext cx="8064896" cy="1336390"/>
            <a:chOff x="539552" y="228600"/>
            <a:chExt cx="8064896" cy="1336390"/>
          </a:xfrm>
        </p:grpSpPr>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7"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8" name="Straight Connector 7"/>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9"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4788024" y="1700808"/>
            <a:ext cx="4114800"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10000"/>
              </a:lnSpc>
              <a:spcBef>
                <a:spcPts val="0"/>
              </a:spcBef>
            </a:pPr>
            <a:r>
              <a:rPr lang="ro-RO" sz="1800" b="1" dirty="0" smtClean="0">
                <a:solidFill>
                  <a:schemeClr val="tx1"/>
                </a:solidFill>
              </a:rPr>
              <a:t>Raportul narativ final</a:t>
            </a:r>
            <a:r>
              <a:rPr lang="ro-RO" sz="1800" dirty="0" smtClean="0">
                <a:solidFill>
                  <a:schemeClr val="tx1"/>
                </a:solidFill>
              </a:rPr>
              <a:t>, constă dintr-o secţiune narativă şi una financiară, conform modelului din Anexei VI şi va fi depus nu mai târziu de trei luni după perioada de implementare a proiectului , aşa cum este definită la art.2 din Condiţii Speciale.</a:t>
            </a:r>
          </a:p>
          <a:p>
            <a:pPr algn="just">
              <a:lnSpc>
                <a:spcPct val="110000"/>
              </a:lnSpc>
              <a:spcBef>
                <a:spcPts val="0"/>
              </a:spcBef>
            </a:pPr>
            <a:r>
              <a:rPr lang="ro-RO" sz="1800" dirty="0">
                <a:solidFill>
                  <a:schemeClr val="tx1"/>
                </a:solidFill>
              </a:rPr>
              <a:t>Modelul de raport narativ </a:t>
            </a:r>
            <a:r>
              <a:rPr lang="ro-RO" sz="1800" dirty="0" smtClean="0">
                <a:solidFill>
                  <a:schemeClr val="tx1"/>
                </a:solidFill>
              </a:rPr>
              <a:t>final conţine</a:t>
            </a:r>
            <a:r>
              <a:rPr lang="en-US" sz="1800" dirty="0">
                <a:solidFill>
                  <a:schemeClr val="tx1"/>
                </a:solidFill>
              </a:rPr>
              <a:t>:</a:t>
            </a:r>
            <a:endParaRPr lang="ro-RO" sz="1800" dirty="0">
              <a:solidFill>
                <a:schemeClr val="tx1"/>
              </a:solidFill>
            </a:endParaRPr>
          </a:p>
          <a:p>
            <a:pPr marL="285750" indent="-285750" algn="just">
              <a:lnSpc>
                <a:spcPct val="110000"/>
              </a:lnSpc>
              <a:spcBef>
                <a:spcPts val="0"/>
              </a:spcBef>
              <a:buFont typeface="Arial" pitchFamily="34" charset="0"/>
              <a:buChar char="•"/>
            </a:pPr>
            <a:r>
              <a:rPr lang="ro-RO" sz="1800" b="1" dirty="0">
                <a:solidFill>
                  <a:schemeClr val="tx1"/>
                </a:solidFill>
              </a:rPr>
              <a:t>Descriere</a:t>
            </a:r>
          </a:p>
          <a:p>
            <a:pPr algn="just">
              <a:lnSpc>
                <a:spcPct val="110000"/>
              </a:lnSpc>
              <a:spcBef>
                <a:spcPts val="0"/>
              </a:spcBef>
            </a:pPr>
            <a:r>
              <a:rPr lang="ro-RO" sz="1800" dirty="0">
                <a:solidFill>
                  <a:schemeClr val="tx1"/>
                </a:solidFill>
              </a:rPr>
              <a:t>informaţii generale despre proiect</a:t>
            </a:r>
          </a:p>
          <a:p>
            <a:pPr marL="285750" indent="-285750" algn="just">
              <a:lnSpc>
                <a:spcPct val="110000"/>
              </a:lnSpc>
              <a:spcBef>
                <a:spcPts val="0"/>
              </a:spcBef>
              <a:buFont typeface="Arial" pitchFamily="34" charset="0"/>
              <a:buChar char="•"/>
            </a:pPr>
            <a:r>
              <a:rPr lang="ro-RO" sz="1800" b="1" dirty="0">
                <a:solidFill>
                  <a:schemeClr val="tx1"/>
                </a:solidFill>
              </a:rPr>
              <a:t>Evaluarea stadiului implementării, a activităţilor întreprinse</a:t>
            </a:r>
          </a:p>
          <a:p>
            <a:pPr algn="just">
              <a:lnSpc>
                <a:spcPct val="110000"/>
              </a:lnSpc>
              <a:spcBef>
                <a:spcPts val="0"/>
              </a:spcBef>
            </a:pPr>
            <a:r>
              <a:rPr lang="ro-RO" sz="1800" dirty="0">
                <a:solidFill>
                  <a:schemeClr val="tx1"/>
                </a:solidFill>
              </a:rPr>
              <a:t>- activităţi şi rezultate</a:t>
            </a:r>
          </a:p>
          <a:p>
            <a:pPr algn="just">
              <a:lnSpc>
                <a:spcPct val="110000"/>
              </a:lnSpc>
              <a:spcBef>
                <a:spcPts val="0"/>
              </a:spcBef>
            </a:pPr>
            <a:r>
              <a:rPr lang="ro-RO" sz="1800" dirty="0">
                <a:solidFill>
                  <a:schemeClr val="tx1"/>
                </a:solidFill>
              </a:rPr>
              <a:t>- a</a:t>
            </a:r>
            <a:r>
              <a:rPr lang="ro-RO" sz="1800" dirty="0" smtClean="0">
                <a:solidFill>
                  <a:schemeClr val="tx1"/>
                </a:solidFill>
              </a:rPr>
              <a:t>ctivităţi ce nu au avut loc</a:t>
            </a:r>
            <a:endParaRPr lang="ro-RO" sz="1800" dirty="0">
              <a:solidFill>
                <a:schemeClr val="tx1"/>
              </a:solidFill>
            </a:endParaRPr>
          </a:p>
          <a:p>
            <a:pPr algn="just">
              <a:lnSpc>
                <a:spcPct val="110000"/>
              </a:lnSpc>
              <a:spcBef>
                <a:spcPts val="0"/>
              </a:spcBef>
            </a:pPr>
            <a:endParaRPr lang="ro-RO" sz="1800" dirty="0" smtClean="0">
              <a:solidFill>
                <a:schemeClr val="tx1"/>
              </a:solidFill>
            </a:endParaRPr>
          </a:p>
        </p:txBody>
      </p:sp>
    </p:spTree>
    <p:extLst>
      <p:ext uri="{BB962C8B-B14F-4D97-AF65-F5344CB8AC3E}">
        <p14:creationId xmlns:p14="http://schemas.microsoft.com/office/powerpoint/2010/main" val="3539674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23528" y="1853022"/>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lvl="0" indent="-285750" algn="just">
              <a:spcBef>
                <a:spcPts val="0"/>
              </a:spcBef>
              <a:buFont typeface="Arial" pitchFamily="34" charset="0"/>
              <a:buChar char="•"/>
            </a:pPr>
            <a:r>
              <a:rPr lang="en-GB" sz="1800" b="1" dirty="0">
                <a:solidFill>
                  <a:schemeClr val="tx1"/>
                </a:solidFill>
              </a:rPr>
              <a:t>Partners and other Co-operation</a:t>
            </a:r>
          </a:p>
          <a:p>
            <a:pPr algn="just">
              <a:spcBef>
                <a:spcPts val="0"/>
              </a:spcBef>
            </a:pPr>
            <a:r>
              <a:rPr lang="en-GB" sz="1800" dirty="0">
                <a:solidFill>
                  <a:schemeClr val="tx1"/>
                </a:solidFill>
              </a:rPr>
              <a:t>How do you assess the relationship between the formal partners of this </a:t>
            </a:r>
            <a:r>
              <a:rPr lang="en-GB" sz="1800" dirty="0" smtClean="0">
                <a:solidFill>
                  <a:schemeClr val="tx1"/>
                </a:solidFill>
              </a:rPr>
              <a:t>Action</a:t>
            </a:r>
            <a:r>
              <a:rPr lang="en-US" sz="1800" dirty="0">
                <a:solidFill>
                  <a:schemeClr val="tx1"/>
                </a:solidFill>
              </a:rPr>
              <a:t>?</a:t>
            </a:r>
            <a:endParaRPr lang="ro-RO" sz="1800" dirty="0">
              <a:solidFill>
                <a:schemeClr val="tx1"/>
              </a:solidFill>
            </a:endParaRPr>
          </a:p>
          <a:p>
            <a:pPr lvl="0" algn="just">
              <a:spcBef>
                <a:spcPts val="0"/>
              </a:spcBef>
            </a:pPr>
            <a:endParaRPr lang="en-GB" sz="1800" b="1" dirty="0"/>
          </a:p>
          <a:p>
            <a:pPr marL="285750" lvl="0" indent="-285750" algn="just">
              <a:spcBef>
                <a:spcPts val="0"/>
              </a:spcBef>
              <a:buFont typeface="Arial" pitchFamily="34" charset="0"/>
              <a:buChar char="•"/>
            </a:pPr>
            <a:r>
              <a:rPr lang="en-GB" sz="1800" b="1" dirty="0">
                <a:solidFill>
                  <a:schemeClr val="tx1"/>
                </a:solidFill>
              </a:rPr>
              <a:t>Visibility</a:t>
            </a:r>
          </a:p>
          <a:p>
            <a:pPr lvl="0" algn="just">
              <a:spcBef>
                <a:spcPts val="0"/>
              </a:spcBef>
            </a:pPr>
            <a:r>
              <a:rPr lang="en-GB" sz="1800" dirty="0">
                <a:solidFill>
                  <a:schemeClr val="tx1"/>
                </a:solidFill>
              </a:rPr>
              <a:t>How is the visibility of the EU contribution being ensured in the Action?</a:t>
            </a:r>
            <a:r>
              <a:rPr lang="en-GB" sz="1800" b="1" dirty="0">
                <a:solidFill>
                  <a:schemeClr val="tx1"/>
                </a:solidFill>
              </a:rPr>
              <a:t> </a:t>
            </a:r>
            <a:endParaRPr lang="ro-RO" sz="1800" dirty="0">
              <a:solidFill>
                <a:schemeClr val="tx1"/>
              </a:solidFill>
            </a:endParaRPr>
          </a:p>
          <a:p>
            <a:pPr algn="just"/>
            <a:endParaRPr lang="en-GB" sz="1800" dirty="0" smtClean="0">
              <a:solidFill>
                <a:schemeClr val="tx1"/>
              </a:solidFill>
            </a:endParaRPr>
          </a:p>
          <a:p>
            <a:pPr algn="just"/>
            <a:endParaRPr lang="ro-RO" sz="1800" dirty="0" smtClean="0">
              <a:solidFill>
                <a:schemeClr val="tx1"/>
              </a:solidFill>
            </a:endParaRPr>
          </a:p>
        </p:txBody>
      </p:sp>
      <p:grpSp>
        <p:nvGrpSpPr>
          <p:cNvPr id="3" name="Group 2"/>
          <p:cNvGrpSpPr/>
          <p:nvPr/>
        </p:nvGrpSpPr>
        <p:grpSpPr>
          <a:xfrm>
            <a:off x="539552" y="228600"/>
            <a:ext cx="8064896" cy="1336390"/>
            <a:chOff x="539552" y="228600"/>
            <a:chExt cx="8064896" cy="1336390"/>
          </a:xfrm>
        </p:grpSpPr>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7"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8" name="Straight Connector 7"/>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9"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4788024" y="1700808"/>
            <a:ext cx="4114800"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10000"/>
              </a:lnSpc>
              <a:spcBef>
                <a:spcPts val="0"/>
              </a:spcBef>
            </a:pPr>
            <a:endParaRPr lang="ro-RO" sz="1800" dirty="0" smtClean="0">
              <a:solidFill>
                <a:schemeClr val="tx1"/>
              </a:solidFill>
            </a:endParaRPr>
          </a:p>
        </p:txBody>
      </p:sp>
      <p:sp>
        <p:nvSpPr>
          <p:cNvPr id="12" name="Content Placeholder 2"/>
          <p:cNvSpPr txBox="1">
            <a:spLocks/>
          </p:cNvSpPr>
          <p:nvPr/>
        </p:nvSpPr>
        <p:spPr>
          <a:xfrm>
            <a:off x="4572000" y="1844824"/>
            <a:ext cx="4356348"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spcBef>
                <a:spcPts val="0"/>
              </a:spcBef>
              <a:buFont typeface="Arial" pitchFamily="34" charset="0"/>
              <a:buChar char="•"/>
            </a:pPr>
            <a:r>
              <a:rPr lang="ro-RO" sz="1800" b="1" dirty="0">
                <a:solidFill>
                  <a:schemeClr val="tx1"/>
                </a:solidFill>
              </a:rPr>
              <a:t>Parteneri şi alte colaborări</a:t>
            </a:r>
          </a:p>
          <a:p>
            <a:pPr algn="just">
              <a:spcBef>
                <a:spcPts val="0"/>
              </a:spcBef>
            </a:pPr>
            <a:r>
              <a:rPr lang="ro-RO" sz="1800" dirty="0">
                <a:solidFill>
                  <a:schemeClr val="tx1"/>
                </a:solidFill>
              </a:rPr>
              <a:t>Cum evaluaţi relaţia dintre partenerii formali implicaţi în </a:t>
            </a:r>
            <a:r>
              <a:rPr lang="ro-RO" sz="1800" dirty="0" smtClean="0">
                <a:solidFill>
                  <a:schemeClr val="tx1"/>
                </a:solidFill>
              </a:rPr>
              <a:t>activitate</a:t>
            </a:r>
            <a:r>
              <a:rPr lang="en-US" sz="1800" dirty="0" smtClean="0">
                <a:solidFill>
                  <a:schemeClr val="tx1"/>
                </a:solidFill>
              </a:rPr>
              <a:t>?</a:t>
            </a:r>
            <a:endParaRPr lang="ro-RO" sz="1800" dirty="0">
              <a:solidFill>
                <a:schemeClr val="tx1"/>
              </a:solidFill>
            </a:endParaRPr>
          </a:p>
          <a:p>
            <a:pPr algn="just">
              <a:spcBef>
                <a:spcPts val="0"/>
              </a:spcBef>
            </a:pPr>
            <a:endParaRPr lang="ro-RO" sz="1800" dirty="0">
              <a:solidFill>
                <a:schemeClr val="tx1"/>
              </a:solidFill>
            </a:endParaRPr>
          </a:p>
          <a:p>
            <a:pPr marL="285750" indent="-285750" algn="just">
              <a:spcBef>
                <a:spcPts val="0"/>
              </a:spcBef>
              <a:buFont typeface="Arial" pitchFamily="34" charset="0"/>
              <a:buChar char="•"/>
            </a:pPr>
            <a:r>
              <a:rPr lang="ro-RO" sz="1800" b="1" dirty="0">
                <a:solidFill>
                  <a:schemeClr val="tx1"/>
                </a:solidFill>
              </a:rPr>
              <a:t>Vizibilitate</a:t>
            </a:r>
          </a:p>
          <a:p>
            <a:pPr algn="just">
              <a:spcBef>
                <a:spcPts val="0"/>
              </a:spcBef>
            </a:pPr>
            <a:r>
              <a:rPr lang="ro-RO" sz="1800" dirty="0">
                <a:solidFill>
                  <a:schemeClr val="tx1"/>
                </a:solidFill>
              </a:rPr>
              <a:t>Cum este asigurată vizibilitatea  finanţării UE în activitatea proiectului</a:t>
            </a:r>
            <a:r>
              <a:rPr lang="en-US" sz="1800" dirty="0">
                <a:solidFill>
                  <a:schemeClr val="tx1"/>
                </a:solidFill>
              </a:rPr>
              <a:t>?</a:t>
            </a:r>
            <a:endParaRPr lang="ro-RO" sz="1800" dirty="0">
              <a:solidFill>
                <a:schemeClr val="tx1"/>
              </a:solidFill>
            </a:endParaRPr>
          </a:p>
          <a:p>
            <a:pPr algn="just">
              <a:lnSpc>
                <a:spcPct val="110000"/>
              </a:lnSpc>
              <a:spcBef>
                <a:spcPts val="0"/>
              </a:spcBef>
            </a:pPr>
            <a:r>
              <a:rPr lang="ro-RO" sz="1800" dirty="0">
                <a:solidFill>
                  <a:schemeClr val="tx1"/>
                </a:solidFill>
              </a:rPr>
              <a:t> </a:t>
            </a:r>
          </a:p>
          <a:p>
            <a:pPr algn="just">
              <a:lnSpc>
                <a:spcPct val="110000"/>
              </a:lnSpc>
              <a:spcBef>
                <a:spcPts val="0"/>
              </a:spcBef>
            </a:pPr>
            <a:endParaRPr lang="ro-RO" sz="1800" dirty="0" smtClean="0">
              <a:solidFill>
                <a:schemeClr val="tx1"/>
              </a:solidFill>
            </a:endParaRPr>
          </a:p>
        </p:txBody>
      </p:sp>
    </p:spTree>
    <p:extLst>
      <p:ext uri="{BB962C8B-B14F-4D97-AF65-F5344CB8AC3E}">
        <p14:creationId xmlns:p14="http://schemas.microsoft.com/office/powerpoint/2010/main" val="2427258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39552" y="228600"/>
            <a:ext cx="8064896" cy="1336390"/>
            <a:chOff x="539552" y="228600"/>
            <a:chExt cx="8064896" cy="1336390"/>
          </a:xfrm>
        </p:grpSpPr>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7"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8" name="Straight Connector 7"/>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Content Placeholder 2"/>
          <p:cNvSpPr txBox="1">
            <a:spLocks/>
          </p:cNvSpPr>
          <p:nvPr/>
        </p:nvSpPr>
        <p:spPr>
          <a:xfrm>
            <a:off x="323528" y="1781014"/>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800" b="1" dirty="0">
                <a:solidFill>
                  <a:schemeClr val="tx1"/>
                </a:solidFill>
              </a:rPr>
              <a:t>Modifying grant contracts</a:t>
            </a:r>
            <a:endParaRPr lang="en-GB" sz="1800" b="1" dirty="0" smtClean="0">
              <a:solidFill>
                <a:schemeClr val="tx1"/>
              </a:solidFill>
            </a:endParaRPr>
          </a:p>
          <a:p>
            <a:pPr algn="just"/>
            <a:r>
              <a:rPr lang="en-GB" sz="1800" dirty="0" smtClean="0">
                <a:solidFill>
                  <a:schemeClr val="tx1"/>
                </a:solidFill>
              </a:rPr>
              <a:t>If </a:t>
            </a:r>
            <a:r>
              <a:rPr lang="en-GB" sz="1800" dirty="0">
                <a:solidFill>
                  <a:schemeClr val="tx1"/>
                </a:solidFill>
              </a:rPr>
              <a:t>after the signing of the grant contract, adjustments/circumstances that may have an effect on the implementation of the Action appear, the grant contract and/or its annexes may be amended by a Notification or an </a:t>
            </a:r>
            <a:r>
              <a:rPr lang="ro-RO" sz="1800" dirty="0" smtClean="0">
                <a:solidFill>
                  <a:schemeClr val="tx1"/>
                </a:solidFill>
              </a:rPr>
              <a:t>A</a:t>
            </a:r>
            <a:r>
              <a:rPr lang="en-GB" sz="1800" dirty="0" err="1" smtClean="0">
                <a:solidFill>
                  <a:schemeClr val="tx1"/>
                </a:solidFill>
              </a:rPr>
              <a:t>ddendum</a:t>
            </a:r>
            <a:r>
              <a:rPr lang="en-GB" sz="1800" dirty="0" smtClean="0">
                <a:solidFill>
                  <a:schemeClr val="tx1"/>
                </a:solidFill>
              </a:rPr>
              <a:t> </a:t>
            </a:r>
            <a:r>
              <a:rPr lang="en-GB" sz="1800" dirty="0">
                <a:solidFill>
                  <a:schemeClr val="tx1"/>
                </a:solidFill>
              </a:rPr>
              <a:t>in accordance with the provisions of Annex II </a:t>
            </a:r>
            <a:r>
              <a:rPr lang="en-GB" sz="1800" dirty="0" smtClean="0">
                <a:solidFill>
                  <a:schemeClr val="tx1"/>
                </a:solidFill>
              </a:rPr>
              <a:t>General Conditions</a:t>
            </a:r>
            <a:r>
              <a:rPr lang="ro-RO" sz="1800" dirty="0" smtClean="0">
                <a:solidFill>
                  <a:schemeClr val="tx1"/>
                </a:solidFill>
              </a:rPr>
              <a:t> </a:t>
            </a:r>
            <a:r>
              <a:rPr lang="ro-RO" sz="1800" dirty="0" err="1" smtClean="0">
                <a:solidFill>
                  <a:schemeClr val="tx1"/>
                </a:solidFill>
              </a:rPr>
              <a:t>to</a:t>
            </a:r>
            <a:r>
              <a:rPr lang="ro-RO" sz="1800" dirty="0" smtClean="0">
                <a:solidFill>
                  <a:schemeClr val="tx1"/>
                </a:solidFill>
              </a:rPr>
              <a:t> grant contract</a:t>
            </a:r>
            <a:r>
              <a:rPr lang="en-GB" sz="1800" dirty="0" smtClean="0">
                <a:solidFill>
                  <a:schemeClr val="tx1"/>
                </a:solidFill>
              </a:rPr>
              <a:t>. </a:t>
            </a:r>
          </a:p>
          <a:p>
            <a:pPr algn="just"/>
            <a:r>
              <a:rPr lang="en-GB" sz="1800" dirty="0" smtClean="0">
                <a:solidFill>
                  <a:schemeClr val="tx1"/>
                </a:solidFill>
              </a:rPr>
              <a:t>The </a:t>
            </a:r>
            <a:r>
              <a:rPr lang="en-GB" sz="1800" dirty="0">
                <a:solidFill>
                  <a:schemeClr val="tx1"/>
                </a:solidFill>
              </a:rPr>
              <a:t>amendments can be initiated by either of the parties: Grant Beneficiary or JMA</a:t>
            </a:r>
            <a:r>
              <a:rPr lang="en-GB" sz="1800" dirty="0" smtClean="0">
                <a:solidFill>
                  <a:schemeClr val="tx1"/>
                </a:solidFill>
              </a:rPr>
              <a:t>.</a:t>
            </a:r>
          </a:p>
          <a:p>
            <a:pPr algn="just"/>
            <a:endParaRPr lang="en-GB" sz="1800" dirty="0">
              <a:solidFill>
                <a:schemeClr val="tx1"/>
              </a:solidFill>
            </a:endParaRPr>
          </a:p>
          <a:p>
            <a:pPr algn="just"/>
            <a:endParaRPr lang="en-GB" sz="1800" dirty="0" smtClean="0">
              <a:solidFill>
                <a:schemeClr val="tx1"/>
              </a:solidFill>
            </a:endParaRPr>
          </a:p>
          <a:p>
            <a:pPr algn="just"/>
            <a:endParaRPr lang="ro-RO" sz="1800" dirty="0">
              <a:solidFill>
                <a:schemeClr val="tx1"/>
              </a:solidFill>
            </a:endParaRPr>
          </a:p>
        </p:txBody>
      </p:sp>
      <p:pic>
        <p:nvPicPr>
          <p:cNvPr id="11"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2"/>
          <p:cNvSpPr txBox="1">
            <a:spLocks/>
          </p:cNvSpPr>
          <p:nvPr/>
        </p:nvSpPr>
        <p:spPr>
          <a:xfrm>
            <a:off x="4716016" y="1772816"/>
            <a:ext cx="4114800"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en-US" sz="1800" b="1" dirty="0" smtClean="0">
                <a:solidFill>
                  <a:schemeClr val="tx1"/>
                </a:solidFill>
              </a:rPr>
              <a:t>Modificarea condi</a:t>
            </a:r>
            <a:r>
              <a:rPr lang="ro-RO" sz="1800" b="1" dirty="0" smtClean="0">
                <a:solidFill>
                  <a:schemeClr val="tx1"/>
                </a:solidFill>
              </a:rPr>
              <a:t>ţ</a:t>
            </a:r>
            <a:r>
              <a:rPr lang="en-US" sz="1800" b="1" dirty="0" smtClean="0">
                <a:solidFill>
                  <a:schemeClr val="tx1"/>
                </a:solidFill>
              </a:rPr>
              <a:t>iilor </a:t>
            </a:r>
            <a:r>
              <a:rPr lang="ro-RO" sz="1800" b="1" dirty="0" smtClean="0">
                <a:solidFill>
                  <a:schemeClr val="tx1"/>
                </a:solidFill>
              </a:rPr>
              <a:t>contractului de grant</a:t>
            </a:r>
          </a:p>
          <a:p>
            <a:pPr algn="just">
              <a:spcBef>
                <a:spcPts val="0"/>
              </a:spcBef>
            </a:pPr>
            <a:r>
              <a:rPr lang="ro-RO" sz="1800" dirty="0" smtClean="0">
                <a:solidFill>
                  <a:schemeClr val="tx1"/>
                </a:solidFill>
              </a:rPr>
              <a:t>Dacă după semnarea contractului de grant, apar circumstanţe  ce pot avea efect asupra implementării activităţilor proiectului, contractul de grant şi/sau anexele sale pot fi amendate printr-o Notificare sau un Act Adiţional , în conformitate cu Anexa II – Condiţii Generale la Contractul de Grant .</a:t>
            </a:r>
            <a:endParaRPr lang="ro-RO" sz="1800" dirty="0">
              <a:solidFill>
                <a:schemeClr val="tx1"/>
              </a:solidFill>
            </a:endParaRPr>
          </a:p>
          <a:p>
            <a:pPr algn="just">
              <a:spcBef>
                <a:spcPts val="0"/>
              </a:spcBef>
            </a:pPr>
            <a:r>
              <a:rPr lang="ro-RO" sz="1800" dirty="0" smtClean="0">
                <a:solidFill>
                  <a:schemeClr val="tx1"/>
                </a:solidFill>
              </a:rPr>
              <a:t>Modificările pot fi iniţiate de oricare dintre părţi</a:t>
            </a:r>
            <a:r>
              <a:rPr lang="en-US" sz="1800" dirty="0" smtClean="0">
                <a:solidFill>
                  <a:schemeClr val="tx1"/>
                </a:solidFill>
              </a:rPr>
              <a:t>:</a:t>
            </a:r>
            <a:r>
              <a:rPr lang="ro-RO" sz="1800" dirty="0" smtClean="0">
                <a:solidFill>
                  <a:schemeClr val="tx1"/>
                </a:solidFill>
              </a:rPr>
              <a:t> Beneficiarul de Grant sau ACM.   </a:t>
            </a:r>
            <a:endParaRPr lang="ro-RO" sz="1800" dirty="0">
              <a:solidFill>
                <a:schemeClr val="tx1"/>
              </a:solidFill>
            </a:endParaRPr>
          </a:p>
          <a:p>
            <a:pPr algn="just">
              <a:spcBef>
                <a:spcPts val="0"/>
              </a:spcBef>
            </a:pPr>
            <a:endParaRPr lang="ro-RO" sz="1800" dirty="0" smtClean="0">
              <a:solidFill>
                <a:schemeClr val="tx1"/>
              </a:solidFill>
            </a:endParaRPr>
          </a:p>
        </p:txBody>
      </p:sp>
    </p:spTree>
    <p:extLst>
      <p:ext uri="{BB962C8B-B14F-4D97-AF65-F5344CB8AC3E}">
        <p14:creationId xmlns:p14="http://schemas.microsoft.com/office/powerpoint/2010/main" val="4104562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23528" y="1781014"/>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800" dirty="0">
                <a:solidFill>
                  <a:schemeClr val="tx1"/>
                </a:solidFill>
              </a:rPr>
              <a:t>During the implementation period of the Action unforeseen situations may appear that can lead to the amendments of the grant contract and/or its annexes, such as:  </a:t>
            </a:r>
            <a:endParaRPr lang="en-US" sz="1800" dirty="0" smtClean="0">
              <a:solidFill>
                <a:schemeClr val="tx1"/>
              </a:solidFill>
            </a:endParaRPr>
          </a:p>
          <a:p>
            <a:pPr marL="285750" indent="-285750" algn="just">
              <a:buFont typeface="Arial" pitchFamily="34" charset="0"/>
              <a:buChar char="•"/>
            </a:pPr>
            <a:r>
              <a:rPr lang="en-GB" sz="1800" dirty="0" smtClean="0">
                <a:solidFill>
                  <a:schemeClr val="tx1"/>
                </a:solidFill>
              </a:rPr>
              <a:t>Change </a:t>
            </a:r>
            <a:r>
              <a:rPr lang="en-GB" sz="1800" dirty="0">
                <a:solidFill>
                  <a:schemeClr val="tx1"/>
                </a:solidFill>
              </a:rPr>
              <a:t>of the implementation </a:t>
            </a:r>
            <a:r>
              <a:rPr lang="en-GB" sz="1800" dirty="0" smtClean="0">
                <a:solidFill>
                  <a:schemeClr val="tx1"/>
                </a:solidFill>
              </a:rPr>
              <a:t>place;</a:t>
            </a:r>
            <a:endParaRPr lang="en-US" sz="1800" dirty="0" smtClean="0">
              <a:solidFill>
                <a:schemeClr val="tx1"/>
              </a:solidFill>
            </a:endParaRPr>
          </a:p>
          <a:p>
            <a:pPr marL="285750" indent="-285750" algn="just">
              <a:buFont typeface="Arial" pitchFamily="34" charset="0"/>
              <a:buChar char="•"/>
            </a:pPr>
            <a:r>
              <a:rPr lang="en-GB" sz="1800" dirty="0" smtClean="0">
                <a:solidFill>
                  <a:schemeClr val="tx1"/>
                </a:solidFill>
              </a:rPr>
              <a:t>Modifications </a:t>
            </a:r>
            <a:r>
              <a:rPr lang="en-GB" sz="1800" dirty="0">
                <a:solidFill>
                  <a:schemeClr val="tx1"/>
                </a:solidFill>
              </a:rPr>
              <a:t>of the supplies, services and works to be purchased or of the corresponding budgeted </a:t>
            </a:r>
            <a:r>
              <a:rPr lang="en-GB" sz="1800" dirty="0" smtClean="0">
                <a:solidFill>
                  <a:schemeClr val="tx1"/>
                </a:solidFill>
              </a:rPr>
              <a:t>amounts;</a:t>
            </a:r>
            <a:endParaRPr lang="en-US" sz="1800" dirty="0" smtClean="0">
              <a:solidFill>
                <a:schemeClr val="tx1"/>
              </a:solidFill>
            </a:endParaRPr>
          </a:p>
          <a:p>
            <a:pPr marL="285750" indent="-285750" algn="just">
              <a:buFont typeface="Arial" pitchFamily="34" charset="0"/>
              <a:buChar char="•"/>
            </a:pPr>
            <a:r>
              <a:rPr lang="en-GB" sz="1800" dirty="0" smtClean="0">
                <a:solidFill>
                  <a:schemeClr val="tx1"/>
                </a:solidFill>
              </a:rPr>
              <a:t>Specific </a:t>
            </a:r>
            <a:r>
              <a:rPr lang="en-GB" sz="1800" dirty="0">
                <a:solidFill>
                  <a:schemeClr val="tx1"/>
                </a:solidFill>
              </a:rPr>
              <a:t>technical changes;</a:t>
            </a:r>
            <a:endParaRPr lang="ro-RO" sz="1800" dirty="0">
              <a:solidFill>
                <a:schemeClr val="tx1"/>
              </a:solidFill>
            </a:endParaRPr>
          </a:p>
          <a:p>
            <a:pPr marL="285750" indent="-285750" algn="just">
              <a:buFont typeface="Arial" pitchFamily="34" charset="0"/>
              <a:buChar char="•"/>
            </a:pPr>
            <a:r>
              <a:rPr lang="en-GB" sz="1800" dirty="0">
                <a:solidFill>
                  <a:schemeClr val="tx1"/>
                </a:solidFill>
              </a:rPr>
              <a:t>Changes in the Plan of the </a:t>
            </a:r>
            <a:r>
              <a:rPr lang="en-GB" sz="1800" dirty="0" smtClean="0">
                <a:solidFill>
                  <a:schemeClr val="tx1"/>
                </a:solidFill>
              </a:rPr>
              <a:t>Action.</a:t>
            </a:r>
            <a:endParaRPr lang="ro-RO" sz="1800" dirty="0">
              <a:solidFill>
                <a:schemeClr val="tx1"/>
              </a:solidFill>
            </a:endParaRPr>
          </a:p>
          <a:p>
            <a:pPr algn="just"/>
            <a:endParaRPr lang="en-GB" sz="1800" dirty="0">
              <a:solidFill>
                <a:schemeClr val="tx1"/>
              </a:solidFill>
            </a:endParaRPr>
          </a:p>
          <a:p>
            <a:pPr algn="just"/>
            <a:endParaRPr lang="en-GB" sz="1800" dirty="0" smtClean="0">
              <a:solidFill>
                <a:schemeClr val="tx1"/>
              </a:solidFill>
            </a:endParaRPr>
          </a:p>
          <a:p>
            <a:pPr algn="just"/>
            <a:endParaRPr lang="ro-RO" sz="1800" dirty="0">
              <a:solidFill>
                <a:schemeClr val="tx1"/>
              </a:solidFill>
            </a:endParaRPr>
          </a:p>
        </p:txBody>
      </p:sp>
      <p:grpSp>
        <p:nvGrpSpPr>
          <p:cNvPr id="4" name="Group 3"/>
          <p:cNvGrpSpPr/>
          <p:nvPr/>
        </p:nvGrpSpPr>
        <p:grpSpPr>
          <a:xfrm>
            <a:off x="539552" y="228600"/>
            <a:ext cx="8064896" cy="1336390"/>
            <a:chOff x="539552" y="228600"/>
            <a:chExt cx="8064896" cy="133639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8"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9" name="Straight Connector 8"/>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4716016" y="1772816"/>
            <a:ext cx="4114800"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ro-RO" sz="1800" dirty="0" smtClean="0">
                <a:solidFill>
                  <a:schemeClr val="tx1"/>
                </a:solidFill>
              </a:rPr>
              <a:t>Pe perioada implementării activităţilor proiectului, pot apărea situaţii neprevăzute ce conduc la modificări ale contractului d</a:t>
            </a:r>
            <a:r>
              <a:rPr lang="en-US" sz="1800" dirty="0" smtClean="0">
                <a:solidFill>
                  <a:schemeClr val="tx1"/>
                </a:solidFill>
              </a:rPr>
              <a:t>e</a:t>
            </a:r>
            <a:r>
              <a:rPr lang="ro-RO" sz="1800" dirty="0" smtClean="0">
                <a:solidFill>
                  <a:schemeClr val="tx1"/>
                </a:solidFill>
              </a:rPr>
              <a:t> grant şi/sau anexelor sale, astfel</a:t>
            </a:r>
            <a:r>
              <a:rPr lang="en-US" sz="1800" dirty="0" smtClean="0">
                <a:solidFill>
                  <a:schemeClr val="tx1"/>
                </a:solidFill>
              </a:rPr>
              <a:t>:</a:t>
            </a:r>
          </a:p>
          <a:p>
            <a:pPr marL="285750" indent="-285750" algn="just">
              <a:spcBef>
                <a:spcPts val="0"/>
              </a:spcBef>
              <a:buFont typeface="Arial" pitchFamily="34" charset="0"/>
              <a:buChar char="•"/>
            </a:pPr>
            <a:r>
              <a:rPr lang="ro-RO" sz="1800" dirty="0" smtClean="0">
                <a:solidFill>
                  <a:schemeClr val="tx1"/>
                </a:solidFill>
              </a:rPr>
              <a:t>Schimbarea locului de implementare</a:t>
            </a:r>
            <a:r>
              <a:rPr lang="en-US" sz="1800" dirty="0" smtClean="0">
                <a:solidFill>
                  <a:schemeClr val="tx1"/>
                </a:solidFill>
              </a:rPr>
              <a:t>;</a:t>
            </a:r>
            <a:endParaRPr lang="ro-RO" sz="1800" dirty="0" smtClean="0">
              <a:solidFill>
                <a:schemeClr val="tx1"/>
              </a:solidFill>
            </a:endParaRPr>
          </a:p>
          <a:p>
            <a:pPr marL="285750" indent="-285750" algn="just">
              <a:spcBef>
                <a:spcPts val="0"/>
              </a:spcBef>
              <a:buFont typeface="Arial" pitchFamily="34" charset="0"/>
              <a:buChar char="•"/>
            </a:pPr>
            <a:r>
              <a:rPr lang="ro-RO" sz="1800" dirty="0" smtClean="0">
                <a:solidFill>
                  <a:schemeClr val="tx1"/>
                </a:solidFill>
              </a:rPr>
              <a:t>Modificarea bunurilor, serviciilor sau lucrărilor  ce trebuie achiziţionate sau a sumelor prevăzute în bugetele respective</a:t>
            </a:r>
            <a:r>
              <a:rPr lang="en-US" sz="1800" dirty="0" smtClean="0">
                <a:solidFill>
                  <a:schemeClr val="tx1"/>
                </a:solidFill>
              </a:rPr>
              <a:t>;</a:t>
            </a:r>
            <a:endParaRPr lang="ro-RO" sz="1800" dirty="0" smtClean="0">
              <a:solidFill>
                <a:schemeClr val="tx1"/>
              </a:solidFill>
            </a:endParaRPr>
          </a:p>
          <a:p>
            <a:pPr marL="285750" indent="-285750" algn="just">
              <a:spcBef>
                <a:spcPts val="0"/>
              </a:spcBef>
              <a:buFont typeface="Arial" pitchFamily="34" charset="0"/>
              <a:buChar char="•"/>
            </a:pPr>
            <a:r>
              <a:rPr lang="ro-RO" sz="1800" dirty="0" smtClean="0">
                <a:solidFill>
                  <a:schemeClr val="tx1"/>
                </a:solidFill>
              </a:rPr>
              <a:t>Schimbări cu specific tehnic</a:t>
            </a:r>
            <a:r>
              <a:rPr lang="en-US" sz="1800" dirty="0" smtClean="0">
                <a:solidFill>
                  <a:schemeClr val="tx1"/>
                </a:solidFill>
              </a:rPr>
              <a:t>;</a:t>
            </a:r>
            <a:endParaRPr lang="ro-RO" sz="1800" dirty="0" smtClean="0">
              <a:solidFill>
                <a:schemeClr val="tx1"/>
              </a:solidFill>
            </a:endParaRPr>
          </a:p>
          <a:p>
            <a:pPr marL="285750" indent="-285750" algn="just">
              <a:spcBef>
                <a:spcPts val="0"/>
              </a:spcBef>
              <a:buFont typeface="Arial" pitchFamily="34" charset="0"/>
              <a:buChar char="•"/>
            </a:pPr>
            <a:r>
              <a:rPr lang="ro-RO" sz="1800" dirty="0" smtClean="0">
                <a:solidFill>
                  <a:schemeClr val="tx1"/>
                </a:solidFill>
              </a:rPr>
              <a:t>Schimbări în planul de activitate. </a:t>
            </a:r>
          </a:p>
          <a:p>
            <a:pPr algn="just">
              <a:spcBef>
                <a:spcPts val="0"/>
              </a:spcBef>
            </a:pPr>
            <a:endParaRPr lang="ro-RO" sz="1800" dirty="0" smtClean="0">
              <a:solidFill>
                <a:schemeClr val="tx1"/>
              </a:solidFill>
            </a:endParaRPr>
          </a:p>
        </p:txBody>
      </p:sp>
    </p:spTree>
    <p:extLst>
      <p:ext uri="{BB962C8B-B14F-4D97-AF65-F5344CB8AC3E}">
        <p14:creationId xmlns:p14="http://schemas.microsoft.com/office/powerpoint/2010/main" val="3294631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228600"/>
            <a:ext cx="8064896" cy="1336390"/>
            <a:chOff x="539552" y="228600"/>
            <a:chExt cx="8064896" cy="1336390"/>
          </a:xfrm>
        </p:grpSpPr>
        <p:pic>
          <p:nvPicPr>
            <p:cNvPr id="3"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6"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7" name="Straight Connector 6"/>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Content Placeholder 2"/>
          <p:cNvSpPr txBox="1">
            <a:spLocks/>
          </p:cNvSpPr>
          <p:nvPr/>
        </p:nvSpPr>
        <p:spPr>
          <a:xfrm>
            <a:off x="323528" y="1717390"/>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800" b="1" u="sng" dirty="0">
                <a:solidFill>
                  <a:schemeClr val="tx1"/>
                </a:solidFill>
              </a:rPr>
              <a:t>Notifications</a:t>
            </a:r>
            <a:endParaRPr lang="ro-RO" sz="1800" b="1" u="sng" dirty="0">
              <a:solidFill>
                <a:schemeClr val="tx1"/>
              </a:solidFill>
            </a:endParaRPr>
          </a:p>
          <a:p>
            <a:pPr algn="just"/>
            <a:r>
              <a:rPr lang="en-GB" sz="1800" dirty="0" smtClean="0">
                <a:solidFill>
                  <a:schemeClr val="tx1"/>
                </a:solidFill>
              </a:rPr>
              <a:t>As </a:t>
            </a:r>
            <a:r>
              <a:rPr lang="en-GB" sz="1800" dirty="0">
                <a:solidFill>
                  <a:schemeClr val="tx1"/>
                </a:solidFill>
              </a:rPr>
              <a:t>per art. 7.2.9 SC/ art. 9.2. GC, the Beneficiary may amend the Action and inform the CA, as follows:</a:t>
            </a:r>
            <a:endParaRPr lang="ro-RO" sz="1800" dirty="0">
              <a:solidFill>
                <a:schemeClr val="tx1"/>
              </a:solidFill>
            </a:endParaRPr>
          </a:p>
          <a:p>
            <a:pPr marL="285750" indent="-285750" algn="just">
              <a:buFont typeface="Arial" pitchFamily="34" charset="0"/>
              <a:buChar char="•"/>
            </a:pPr>
            <a:r>
              <a:rPr lang="en-GB" sz="1800" dirty="0">
                <a:solidFill>
                  <a:schemeClr val="tx1"/>
                </a:solidFill>
              </a:rPr>
              <a:t>where the amendment to the Budget or Description of the Action does not affect the basic purpose of the Action and the financial impact is limited to a transfer between items within the same main budget heading including cancellation or introduction of an item, or a transfer between main budget headings involving a variation of 15% or less of the amount originally entered (or as modified by addendum</a:t>
            </a:r>
            <a:r>
              <a:rPr lang="en-GB" sz="1800" dirty="0" smtClean="0">
                <a:solidFill>
                  <a:schemeClr val="tx1"/>
                </a:solidFill>
              </a:rPr>
              <a:t>);</a:t>
            </a:r>
            <a:endParaRPr lang="ro-RO" sz="1800" dirty="0">
              <a:solidFill>
                <a:schemeClr val="tx1"/>
              </a:solidFill>
            </a:endParaRPr>
          </a:p>
          <a:p>
            <a:pPr algn="just"/>
            <a:endParaRPr lang="en-GB" sz="1800" dirty="0" smtClean="0">
              <a:solidFill>
                <a:schemeClr val="tx1"/>
              </a:solidFill>
            </a:endParaRPr>
          </a:p>
          <a:p>
            <a:pPr algn="just"/>
            <a:endParaRPr lang="ro-RO" sz="1800" dirty="0">
              <a:solidFill>
                <a:schemeClr val="tx1"/>
              </a:solidFill>
            </a:endParaRPr>
          </a:p>
        </p:txBody>
      </p:sp>
      <p:pic>
        <p:nvPicPr>
          <p:cNvPr id="11"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2"/>
          <p:cNvSpPr txBox="1">
            <a:spLocks/>
          </p:cNvSpPr>
          <p:nvPr/>
        </p:nvSpPr>
        <p:spPr>
          <a:xfrm>
            <a:off x="4644008" y="1772816"/>
            <a:ext cx="4248472"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ro-RO" sz="1800" b="1" u="sng" dirty="0" smtClean="0">
                <a:solidFill>
                  <a:schemeClr val="tx1"/>
                </a:solidFill>
              </a:rPr>
              <a:t>Notificări</a:t>
            </a:r>
          </a:p>
          <a:p>
            <a:pPr algn="just">
              <a:spcBef>
                <a:spcPts val="0"/>
              </a:spcBef>
            </a:pPr>
            <a:r>
              <a:rPr lang="ro-RO" sz="1800" dirty="0" smtClean="0">
                <a:solidFill>
                  <a:schemeClr val="tx1"/>
                </a:solidFill>
              </a:rPr>
              <a:t>Conform art. 7.2.9 SC/ art. 9.2 GC, Beneficiarul poate modifica o Activitate şi informa CA, astfel</a:t>
            </a:r>
            <a:r>
              <a:rPr lang="en-US" sz="1800" dirty="0" smtClean="0">
                <a:solidFill>
                  <a:schemeClr val="tx1"/>
                </a:solidFill>
              </a:rPr>
              <a:t>:</a:t>
            </a:r>
          </a:p>
          <a:p>
            <a:pPr marL="285750" indent="-285750" algn="just">
              <a:spcBef>
                <a:spcPts val="0"/>
              </a:spcBef>
              <a:buFont typeface="Arial" pitchFamily="34" charset="0"/>
              <a:buChar char="•"/>
            </a:pPr>
            <a:r>
              <a:rPr lang="ro-RO" sz="1800" dirty="0" smtClean="0">
                <a:solidFill>
                  <a:schemeClr val="tx1"/>
                </a:solidFill>
              </a:rPr>
              <a:t>acolo unde modificarea bugetului sau descrierea activităţii nu afectează scopul de bază al </a:t>
            </a:r>
            <a:r>
              <a:rPr lang="en-US" sz="1800" dirty="0" smtClean="0">
                <a:solidFill>
                  <a:schemeClr val="tx1"/>
                </a:solidFill>
              </a:rPr>
              <a:t>proiectului,</a:t>
            </a:r>
            <a:r>
              <a:rPr lang="ro-RO" sz="1800" dirty="0" smtClean="0">
                <a:solidFill>
                  <a:schemeClr val="tx1"/>
                </a:solidFill>
              </a:rPr>
              <a:t> iar impactul financiar este limitat la un transfer între articole/linii ale aceluiaşi capitol bugetar, inclusiv prin ştergerea sau introducerea unei noi linii, sau printr-un transfer în cadrul aceluiaşi capitol implicând o variaţie de cel mult 15%  din suma iniţială (sau cea modificată prin Act Adiţional)</a:t>
            </a:r>
            <a:r>
              <a:rPr lang="en-US" sz="1800" dirty="0" smtClean="0">
                <a:solidFill>
                  <a:schemeClr val="tx1"/>
                </a:solidFill>
              </a:rPr>
              <a:t>;</a:t>
            </a:r>
            <a:r>
              <a:rPr lang="ro-RO" sz="1800" dirty="0" smtClean="0">
                <a:solidFill>
                  <a:schemeClr val="tx1"/>
                </a:solidFill>
              </a:rPr>
              <a:t> </a:t>
            </a:r>
          </a:p>
          <a:p>
            <a:pPr algn="just">
              <a:spcBef>
                <a:spcPts val="0"/>
              </a:spcBef>
            </a:pPr>
            <a:endParaRPr lang="ro-RO" sz="1800" dirty="0" smtClean="0">
              <a:solidFill>
                <a:schemeClr val="tx1"/>
              </a:solidFill>
            </a:endParaRPr>
          </a:p>
        </p:txBody>
      </p:sp>
    </p:spTree>
    <p:extLst>
      <p:ext uri="{BB962C8B-B14F-4D97-AF65-F5344CB8AC3E}">
        <p14:creationId xmlns:p14="http://schemas.microsoft.com/office/powerpoint/2010/main" val="1677143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228600"/>
            <a:ext cx="8064896" cy="1336390"/>
            <a:chOff x="539552" y="228600"/>
            <a:chExt cx="8064896" cy="1336390"/>
          </a:xfrm>
        </p:grpSpPr>
        <p:pic>
          <p:nvPicPr>
            <p:cNvPr id="3"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6"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7" name="Straight Connector 6"/>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Content Placeholder 2"/>
          <p:cNvSpPr txBox="1">
            <a:spLocks/>
          </p:cNvSpPr>
          <p:nvPr/>
        </p:nvSpPr>
        <p:spPr>
          <a:xfrm>
            <a:off x="323528" y="1781014"/>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lvl="0" indent="-285750" algn="just">
              <a:buFont typeface="Arial" pitchFamily="34" charset="0"/>
              <a:buChar char="•"/>
            </a:pPr>
            <a:r>
              <a:rPr lang="en-GB" sz="1800" b="1" dirty="0">
                <a:solidFill>
                  <a:schemeClr val="tx1"/>
                </a:solidFill>
              </a:rPr>
              <a:t>this method may not be used to amend the headings for administrative costs or the contingency reserve</a:t>
            </a:r>
            <a:r>
              <a:rPr lang="en-GB" sz="1800" dirty="0">
                <a:solidFill>
                  <a:schemeClr val="tx1"/>
                </a:solidFill>
              </a:rPr>
              <a:t>;</a:t>
            </a:r>
            <a:endParaRPr lang="ro-RO" sz="1800" dirty="0">
              <a:solidFill>
                <a:schemeClr val="tx1"/>
              </a:solidFill>
            </a:endParaRPr>
          </a:p>
          <a:p>
            <a:pPr marL="285750" lvl="0" indent="-285750" algn="just">
              <a:buFont typeface="Arial" pitchFamily="34" charset="0"/>
              <a:buChar char="•"/>
            </a:pPr>
            <a:r>
              <a:rPr lang="en-GB" sz="1800" dirty="0">
                <a:solidFill>
                  <a:schemeClr val="tx1"/>
                </a:solidFill>
              </a:rPr>
              <a:t>changes of address, changes of bank account and changes of auditor may simply be notified, although this does not stop the JMA from opposing the Beneficiary's choice of bank account or auditor</a:t>
            </a:r>
            <a:r>
              <a:rPr lang="en-GB" sz="1800" dirty="0" smtClean="0">
                <a:solidFill>
                  <a:schemeClr val="tx1"/>
                </a:solidFill>
              </a:rPr>
              <a:t>;</a:t>
            </a:r>
          </a:p>
          <a:p>
            <a:pPr lvl="0" algn="just"/>
            <a:endParaRPr lang="ro-RO" sz="1800" dirty="0">
              <a:solidFill>
                <a:schemeClr val="tx1"/>
              </a:solidFill>
            </a:endParaRPr>
          </a:p>
          <a:p>
            <a:pPr lvl="0" algn="just"/>
            <a:r>
              <a:rPr lang="en-GB" sz="1800" dirty="0">
                <a:solidFill>
                  <a:srgbClr val="FF0000"/>
                </a:solidFill>
              </a:rPr>
              <a:t>The notification will be submitted in writing </a:t>
            </a:r>
            <a:r>
              <a:rPr lang="en-GB" sz="1800" b="1" dirty="0">
                <a:solidFill>
                  <a:srgbClr val="FF0000"/>
                </a:solidFill>
              </a:rPr>
              <a:t>in 7 days</a:t>
            </a:r>
            <a:r>
              <a:rPr lang="en-GB" sz="1800" dirty="0">
                <a:solidFill>
                  <a:srgbClr val="FF0000"/>
                </a:solidFill>
              </a:rPr>
              <a:t> to the JMA/JTS;</a:t>
            </a:r>
            <a:endParaRPr lang="ro-RO" sz="1800" dirty="0">
              <a:solidFill>
                <a:srgbClr val="FF0000"/>
              </a:solidFill>
            </a:endParaRPr>
          </a:p>
          <a:p>
            <a:pPr algn="just"/>
            <a:endParaRPr lang="en-GB" sz="1800" dirty="0" smtClean="0">
              <a:solidFill>
                <a:srgbClr val="FF0000"/>
              </a:solidFill>
            </a:endParaRPr>
          </a:p>
          <a:p>
            <a:pPr algn="just"/>
            <a:endParaRPr lang="ro-RO" sz="1800" dirty="0">
              <a:solidFill>
                <a:schemeClr val="tx1"/>
              </a:solidFill>
            </a:endParaRPr>
          </a:p>
        </p:txBody>
      </p:sp>
      <p:pic>
        <p:nvPicPr>
          <p:cNvPr id="1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4644008" y="1772816"/>
            <a:ext cx="4248472"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spcBef>
                <a:spcPts val="0"/>
              </a:spcBef>
              <a:buFont typeface="Arial" pitchFamily="34" charset="0"/>
              <a:buChar char="•"/>
            </a:pPr>
            <a:r>
              <a:rPr lang="ro-RO" sz="1800" b="1" dirty="0" smtClean="0">
                <a:solidFill>
                  <a:schemeClr val="tx1"/>
                </a:solidFill>
              </a:rPr>
              <a:t>a</a:t>
            </a:r>
            <a:r>
              <a:rPr lang="en-US" sz="1800" b="1" dirty="0" err="1" smtClean="0">
                <a:solidFill>
                  <a:schemeClr val="tx1"/>
                </a:solidFill>
              </a:rPr>
              <a:t>ceast</a:t>
            </a:r>
            <a:r>
              <a:rPr lang="ro-RO" sz="1800" b="1" dirty="0">
                <a:solidFill>
                  <a:schemeClr val="tx1"/>
                </a:solidFill>
              </a:rPr>
              <a:t>ă</a:t>
            </a:r>
            <a:r>
              <a:rPr lang="en-US" sz="1800" b="1" dirty="0" smtClean="0">
                <a:solidFill>
                  <a:schemeClr val="tx1"/>
                </a:solidFill>
              </a:rPr>
              <a:t> </a:t>
            </a:r>
            <a:r>
              <a:rPr lang="en-US" sz="1800" b="1" dirty="0" err="1" smtClean="0">
                <a:solidFill>
                  <a:schemeClr val="tx1"/>
                </a:solidFill>
              </a:rPr>
              <a:t>metod</a:t>
            </a:r>
            <a:r>
              <a:rPr lang="ro-RO" sz="1800" b="1" dirty="0" smtClean="0">
                <a:solidFill>
                  <a:schemeClr val="tx1"/>
                </a:solidFill>
              </a:rPr>
              <a:t>ă nu poate fi folosită pentru modificarea capitolelor bugetare ce se referă la costuri administrative sau rezerve</a:t>
            </a:r>
            <a:r>
              <a:rPr lang="en-US" sz="1800" b="1" dirty="0" smtClean="0">
                <a:solidFill>
                  <a:schemeClr val="tx1"/>
                </a:solidFill>
              </a:rPr>
              <a:t>;</a:t>
            </a:r>
            <a:endParaRPr lang="ro-RO" sz="1800" b="1" dirty="0" smtClean="0">
              <a:solidFill>
                <a:schemeClr val="tx1"/>
              </a:solidFill>
            </a:endParaRPr>
          </a:p>
          <a:p>
            <a:pPr marL="285750" indent="-285750" algn="just">
              <a:spcBef>
                <a:spcPts val="0"/>
              </a:spcBef>
              <a:buFont typeface="Arial" pitchFamily="34" charset="0"/>
              <a:buChar char="•"/>
            </a:pPr>
            <a:r>
              <a:rPr lang="ro-RO" sz="1800" dirty="0" smtClean="0">
                <a:solidFill>
                  <a:schemeClr val="tx1"/>
                </a:solidFill>
              </a:rPr>
              <a:t>schimbarea adresei, a contului bancar şi a auditorului pot fi notificate,  deşi acest fapt nu poate împiedica ACM de la adoptarea unei poziţii divergente faţă de solicitările beneficiarilor</a:t>
            </a:r>
            <a:r>
              <a:rPr lang="en-US" sz="1800" dirty="0" smtClean="0">
                <a:solidFill>
                  <a:schemeClr val="tx1"/>
                </a:solidFill>
              </a:rPr>
              <a:t>;</a:t>
            </a:r>
            <a:endParaRPr lang="ro-RO" sz="1800" dirty="0" smtClean="0">
              <a:solidFill>
                <a:schemeClr val="tx1"/>
              </a:solidFill>
            </a:endParaRPr>
          </a:p>
          <a:p>
            <a:pPr marL="285750" indent="-285750" algn="just">
              <a:spcBef>
                <a:spcPts val="0"/>
              </a:spcBef>
              <a:buFont typeface="Arial" pitchFamily="34" charset="0"/>
              <a:buChar char="•"/>
            </a:pPr>
            <a:endParaRPr lang="ro-RO" sz="1800" dirty="0">
              <a:solidFill>
                <a:schemeClr val="tx1"/>
              </a:solidFill>
            </a:endParaRPr>
          </a:p>
          <a:p>
            <a:pPr marL="285750" indent="-285750" algn="just">
              <a:spcBef>
                <a:spcPts val="0"/>
              </a:spcBef>
              <a:buFont typeface="Arial" pitchFamily="34" charset="0"/>
              <a:buChar char="•"/>
            </a:pPr>
            <a:endParaRPr lang="ro-RO" sz="1800" dirty="0" smtClean="0">
              <a:solidFill>
                <a:schemeClr val="tx1"/>
              </a:solidFill>
            </a:endParaRPr>
          </a:p>
          <a:p>
            <a:pPr algn="just">
              <a:spcBef>
                <a:spcPts val="0"/>
              </a:spcBef>
            </a:pPr>
            <a:r>
              <a:rPr lang="ro-RO" sz="1800" dirty="0" smtClean="0">
                <a:solidFill>
                  <a:srgbClr val="FF0000"/>
                </a:solidFill>
              </a:rPr>
              <a:t>Notificările vor fi înaintate ACM/STC în scris, în termen de 7 zile</a:t>
            </a:r>
            <a:r>
              <a:rPr lang="en-US" sz="1800" dirty="0" smtClean="0">
                <a:solidFill>
                  <a:srgbClr val="FF0000"/>
                </a:solidFill>
              </a:rPr>
              <a:t>;</a:t>
            </a:r>
            <a:r>
              <a:rPr lang="ro-RO" sz="1800" dirty="0" smtClean="0">
                <a:solidFill>
                  <a:srgbClr val="FF0000"/>
                </a:solidFill>
              </a:rPr>
              <a:t>  </a:t>
            </a:r>
          </a:p>
          <a:p>
            <a:pPr algn="just">
              <a:spcBef>
                <a:spcPts val="0"/>
              </a:spcBef>
            </a:pPr>
            <a:r>
              <a:rPr lang="ro-RO" sz="1800" b="1" dirty="0" smtClean="0">
                <a:solidFill>
                  <a:schemeClr val="tx1"/>
                </a:solidFill>
              </a:rPr>
              <a:t> </a:t>
            </a:r>
            <a:endParaRPr lang="ro-RO" sz="1800" dirty="0" smtClean="0">
              <a:solidFill>
                <a:schemeClr val="tx1"/>
              </a:solidFill>
            </a:endParaRPr>
          </a:p>
        </p:txBody>
      </p:sp>
    </p:spTree>
    <p:extLst>
      <p:ext uri="{BB962C8B-B14F-4D97-AF65-F5344CB8AC3E}">
        <p14:creationId xmlns:p14="http://schemas.microsoft.com/office/powerpoint/2010/main" val="3618016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23528" y="1781014"/>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800" dirty="0">
                <a:solidFill>
                  <a:schemeClr val="tx1"/>
                </a:solidFill>
              </a:rPr>
              <a:t>The notifications, drawn up by the GBs according to template in Annex 02 to these guide in 3 originals </a:t>
            </a:r>
            <a:r>
              <a:rPr lang="en-US" sz="1800" dirty="0">
                <a:solidFill>
                  <a:schemeClr val="tx1"/>
                </a:solidFill>
              </a:rPr>
              <a:t> </a:t>
            </a:r>
            <a:r>
              <a:rPr lang="en-GB" sz="1800" dirty="0">
                <a:solidFill>
                  <a:schemeClr val="tx1"/>
                </a:solidFill>
              </a:rPr>
              <a:t>signed by the legal representative will be submitted to the JMA/JTS</a:t>
            </a:r>
            <a:r>
              <a:rPr lang="ro-RO" sz="1800" dirty="0">
                <a:solidFill>
                  <a:schemeClr val="tx1"/>
                </a:solidFill>
              </a:rPr>
              <a:t> </a:t>
            </a:r>
            <a:r>
              <a:rPr lang="en-US" sz="1800" dirty="0">
                <a:solidFill>
                  <a:schemeClr val="tx1"/>
                </a:solidFill>
              </a:rPr>
              <a:t> </a:t>
            </a:r>
            <a:endParaRPr lang="en-GB" sz="1800" dirty="0" smtClean="0">
              <a:solidFill>
                <a:srgbClr val="FF0000"/>
              </a:solidFill>
            </a:endParaRPr>
          </a:p>
          <a:p>
            <a:pPr algn="just"/>
            <a:endParaRPr lang="ro-RO" sz="1800" dirty="0">
              <a:solidFill>
                <a:schemeClr val="tx1"/>
              </a:solidFill>
            </a:endParaRPr>
          </a:p>
        </p:txBody>
      </p:sp>
      <p:grpSp>
        <p:nvGrpSpPr>
          <p:cNvPr id="4" name="Group 3"/>
          <p:cNvGrpSpPr/>
          <p:nvPr/>
        </p:nvGrpSpPr>
        <p:grpSpPr>
          <a:xfrm>
            <a:off x="539552" y="228600"/>
            <a:ext cx="8064896" cy="1336390"/>
            <a:chOff x="539552" y="228600"/>
            <a:chExt cx="8064896" cy="133639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8"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9" name="Straight Connector 8"/>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4644008" y="1772816"/>
            <a:ext cx="4248472"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ro-RO" sz="1800" dirty="0" smtClean="0">
                <a:solidFill>
                  <a:schemeClr val="tx1"/>
                </a:solidFill>
              </a:rPr>
              <a:t>Notificările, întocmite de beneficiari în conformitate cu modelul de la Anexa 02 a acestui ghid, vor fi înaintate la ACM/STC în 3 exemplare originale, semnate de reprezentatul legal.</a:t>
            </a:r>
          </a:p>
        </p:txBody>
      </p:sp>
    </p:spTree>
    <p:extLst>
      <p:ext uri="{BB962C8B-B14F-4D97-AF65-F5344CB8AC3E}">
        <p14:creationId xmlns:p14="http://schemas.microsoft.com/office/powerpoint/2010/main" val="1462625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23528" y="1717390"/>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sz="1800" b="1" u="sng" dirty="0">
                <a:solidFill>
                  <a:schemeClr val="tx1"/>
                </a:solidFill>
              </a:rPr>
              <a:t>Addenda</a:t>
            </a:r>
            <a:endParaRPr lang="ro-RO" sz="1800" b="1" u="sng" dirty="0">
              <a:solidFill>
                <a:schemeClr val="tx1"/>
              </a:solidFill>
            </a:endParaRPr>
          </a:p>
          <a:p>
            <a:pPr algn="just"/>
            <a:r>
              <a:rPr lang="en-GB" sz="1800" dirty="0" smtClean="0">
                <a:solidFill>
                  <a:schemeClr val="tx1"/>
                </a:solidFill>
              </a:rPr>
              <a:t>As per art.9 </a:t>
            </a:r>
            <a:r>
              <a:rPr lang="ro-RO" sz="1800" dirty="0" smtClean="0">
                <a:solidFill>
                  <a:schemeClr val="tx1"/>
                </a:solidFill>
              </a:rPr>
              <a:t>General </a:t>
            </a:r>
            <a:r>
              <a:rPr lang="ro-RO" sz="1800" dirty="0" err="1" smtClean="0">
                <a:solidFill>
                  <a:schemeClr val="tx1"/>
                </a:solidFill>
              </a:rPr>
              <a:t>Conditions</a:t>
            </a:r>
            <a:r>
              <a:rPr lang="ro-RO" sz="1800" dirty="0" smtClean="0">
                <a:solidFill>
                  <a:schemeClr val="tx1"/>
                </a:solidFill>
              </a:rPr>
              <a:t> </a:t>
            </a:r>
            <a:r>
              <a:rPr lang="ro-RO" sz="1800" dirty="0" err="1" smtClean="0">
                <a:solidFill>
                  <a:schemeClr val="tx1"/>
                </a:solidFill>
              </a:rPr>
              <a:t>to</a:t>
            </a:r>
            <a:r>
              <a:rPr lang="ro-RO" sz="1800" dirty="0" smtClean="0">
                <a:solidFill>
                  <a:schemeClr val="tx1"/>
                </a:solidFill>
              </a:rPr>
              <a:t> Grant Contract</a:t>
            </a:r>
            <a:r>
              <a:rPr lang="ro-RO" sz="1800" dirty="0">
                <a:solidFill>
                  <a:schemeClr val="tx1"/>
                </a:solidFill>
              </a:rPr>
              <a:t> </a:t>
            </a:r>
            <a:r>
              <a:rPr lang="ro-RO" sz="1800" dirty="0" smtClean="0">
                <a:solidFill>
                  <a:schemeClr val="tx1"/>
                </a:solidFill>
              </a:rPr>
              <a:t>-</a:t>
            </a:r>
            <a:r>
              <a:rPr lang="en-GB" sz="1800" dirty="0" smtClean="0">
                <a:solidFill>
                  <a:schemeClr val="tx1"/>
                </a:solidFill>
              </a:rPr>
              <a:t> amendment of the contract</a:t>
            </a:r>
            <a:r>
              <a:rPr lang="en-US" sz="1800" dirty="0">
                <a:solidFill>
                  <a:schemeClr val="tx1"/>
                </a:solidFill>
              </a:rPr>
              <a:t>:</a:t>
            </a:r>
            <a:endParaRPr lang="en-GB" sz="1800" dirty="0" smtClean="0">
              <a:solidFill>
                <a:schemeClr val="tx1"/>
              </a:solidFill>
            </a:endParaRPr>
          </a:p>
          <a:p>
            <a:pPr algn="just"/>
            <a:r>
              <a:rPr lang="ro-RO" sz="1800" dirty="0" smtClean="0">
                <a:solidFill>
                  <a:schemeClr val="tx1"/>
                </a:solidFill>
              </a:rPr>
              <a:t>a</a:t>
            </a:r>
            <a:r>
              <a:rPr lang="en-GB" sz="1800" dirty="0" smtClean="0">
                <a:solidFill>
                  <a:schemeClr val="tx1"/>
                </a:solidFill>
              </a:rPr>
              <a:t>n </a:t>
            </a:r>
            <a:r>
              <a:rPr lang="en-GB" sz="1800" dirty="0">
                <a:solidFill>
                  <a:schemeClr val="tx1"/>
                </a:solidFill>
              </a:rPr>
              <a:t>addendum request is necessary when major modifications of the grant contract are </a:t>
            </a:r>
            <a:r>
              <a:rPr lang="en-GB" sz="1800" dirty="0" smtClean="0">
                <a:solidFill>
                  <a:schemeClr val="tx1"/>
                </a:solidFill>
              </a:rPr>
              <a:t>envisaged</a:t>
            </a:r>
            <a:r>
              <a:rPr lang="en-US" sz="1800" dirty="0">
                <a:solidFill>
                  <a:schemeClr val="tx1"/>
                </a:solidFill>
              </a:rPr>
              <a:t>;</a:t>
            </a:r>
            <a:endParaRPr lang="ro-RO" sz="1800" dirty="0" smtClean="0">
              <a:solidFill>
                <a:schemeClr val="tx1"/>
              </a:solidFill>
            </a:endParaRPr>
          </a:p>
          <a:p>
            <a:pPr algn="just"/>
            <a:r>
              <a:rPr lang="ro-RO" sz="1800" dirty="0" smtClean="0">
                <a:solidFill>
                  <a:schemeClr val="tx1"/>
                </a:solidFill>
              </a:rPr>
              <a:t>a</a:t>
            </a:r>
            <a:r>
              <a:rPr lang="en-GB" sz="1800" dirty="0" smtClean="0">
                <a:solidFill>
                  <a:schemeClr val="tx1"/>
                </a:solidFill>
              </a:rPr>
              <a:t>n </a:t>
            </a:r>
            <a:r>
              <a:rPr lang="en-GB" sz="1800" dirty="0">
                <a:solidFill>
                  <a:schemeClr val="tx1"/>
                </a:solidFill>
              </a:rPr>
              <a:t>addendum may not have the purpose or the effect of making changes to the Contract that would call into question the grant award decision or be contrary to the equal treatment of </a:t>
            </a:r>
            <a:r>
              <a:rPr lang="en-GB" sz="1800" dirty="0" smtClean="0">
                <a:solidFill>
                  <a:schemeClr val="tx1"/>
                </a:solidFill>
              </a:rPr>
              <a:t>applicants.</a:t>
            </a:r>
          </a:p>
          <a:p>
            <a:pPr algn="just"/>
            <a:endParaRPr lang="en-GB" sz="1800" dirty="0">
              <a:solidFill>
                <a:schemeClr val="tx1"/>
              </a:solidFill>
            </a:endParaRPr>
          </a:p>
          <a:p>
            <a:pPr algn="just"/>
            <a:endParaRPr lang="ro-RO" sz="1800" dirty="0">
              <a:solidFill>
                <a:schemeClr val="tx1"/>
              </a:solidFill>
            </a:endParaRPr>
          </a:p>
        </p:txBody>
      </p:sp>
      <p:grpSp>
        <p:nvGrpSpPr>
          <p:cNvPr id="4" name="Group 3"/>
          <p:cNvGrpSpPr/>
          <p:nvPr/>
        </p:nvGrpSpPr>
        <p:grpSpPr>
          <a:xfrm>
            <a:off x="539552" y="228600"/>
            <a:ext cx="8064896" cy="1336390"/>
            <a:chOff x="539552" y="228600"/>
            <a:chExt cx="8064896" cy="133639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8"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9" name="Straight Connector 8"/>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4644008" y="1772816"/>
            <a:ext cx="4248472"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ro-RO" sz="1800" b="1" u="sng" dirty="0" smtClean="0">
                <a:solidFill>
                  <a:schemeClr val="tx1"/>
                </a:solidFill>
              </a:rPr>
              <a:t>Acte Adiţionale</a:t>
            </a:r>
          </a:p>
          <a:p>
            <a:pPr algn="just">
              <a:spcBef>
                <a:spcPts val="0"/>
              </a:spcBef>
            </a:pPr>
            <a:r>
              <a:rPr lang="ro-RO" sz="1800" dirty="0" smtClean="0">
                <a:solidFill>
                  <a:schemeClr val="tx1"/>
                </a:solidFill>
              </a:rPr>
              <a:t>Conform art.9 din Condiţii Generale la Contractul de Grant - modificări de contract</a:t>
            </a:r>
            <a:r>
              <a:rPr lang="en-US" sz="1800" dirty="0" smtClean="0">
                <a:solidFill>
                  <a:schemeClr val="tx1"/>
                </a:solidFill>
              </a:rPr>
              <a:t>:</a:t>
            </a:r>
            <a:r>
              <a:rPr lang="ro-RO" sz="1800" dirty="0" smtClean="0">
                <a:solidFill>
                  <a:schemeClr val="tx1"/>
                </a:solidFill>
              </a:rPr>
              <a:t> </a:t>
            </a:r>
          </a:p>
          <a:p>
            <a:pPr algn="just">
              <a:spcBef>
                <a:spcPts val="0"/>
              </a:spcBef>
            </a:pPr>
            <a:r>
              <a:rPr lang="ro-RO" sz="1800" dirty="0">
                <a:solidFill>
                  <a:schemeClr val="tx1"/>
                </a:solidFill>
              </a:rPr>
              <a:t>o </a:t>
            </a:r>
            <a:r>
              <a:rPr lang="ro-RO" sz="1800" dirty="0" smtClean="0">
                <a:solidFill>
                  <a:schemeClr val="tx1"/>
                </a:solidFill>
              </a:rPr>
              <a:t>solicitare de Act Adiţional este necesară atunci când sunt luate în considerare modificări majore ale contractului</a:t>
            </a:r>
            <a:r>
              <a:rPr lang="en-US" sz="1800" dirty="0" smtClean="0">
                <a:solidFill>
                  <a:schemeClr val="tx1"/>
                </a:solidFill>
              </a:rPr>
              <a:t>;</a:t>
            </a:r>
            <a:r>
              <a:rPr lang="ro-RO" sz="1800" dirty="0" smtClean="0">
                <a:solidFill>
                  <a:schemeClr val="tx1"/>
                </a:solidFill>
              </a:rPr>
              <a:t> </a:t>
            </a:r>
          </a:p>
          <a:p>
            <a:pPr algn="just">
              <a:spcBef>
                <a:spcPts val="0"/>
              </a:spcBef>
            </a:pPr>
            <a:r>
              <a:rPr lang="ro-RO" sz="1800" dirty="0" smtClean="0">
                <a:solidFill>
                  <a:schemeClr val="tx1"/>
                </a:solidFill>
              </a:rPr>
              <a:t>un act adiţional </a:t>
            </a:r>
            <a:r>
              <a:rPr lang="ro-RO" sz="1800" dirty="0">
                <a:solidFill>
                  <a:schemeClr val="tx1"/>
                </a:solidFill>
              </a:rPr>
              <a:t>nu poate avea scopul sau efectul de a produce schimbări în contract </a:t>
            </a:r>
            <a:r>
              <a:rPr lang="ro-RO" sz="1800" dirty="0" smtClean="0">
                <a:solidFill>
                  <a:schemeClr val="tx1"/>
                </a:solidFill>
              </a:rPr>
              <a:t>ce </a:t>
            </a:r>
            <a:r>
              <a:rPr lang="ro-RO" sz="1800" dirty="0">
                <a:solidFill>
                  <a:schemeClr val="tx1"/>
                </a:solidFill>
              </a:rPr>
              <a:t>ar pune în discuție decizia de acordare a </a:t>
            </a:r>
            <a:r>
              <a:rPr lang="ro-RO" sz="1800" dirty="0" smtClean="0">
                <a:solidFill>
                  <a:schemeClr val="tx1"/>
                </a:solidFill>
              </a:rPr>
              <a:t>finanţării </a:t>
            </a:r>
            <a:r>
              <a:rPr lang="ro-RO" sz="1800" dirty="0">
                <a:solidFill>
                  <a:schemeClr val="tx1"/>
                </a:solidFill>
              </a:rPr>
              <a:t>sau </a:t>
            </a:r>
            <a:r>
              <a:rPr lang="ro-RO" sz="1800" dirty="0" smtClean="0">
                <a:solidFill>
                  <a:schemeClr val="tx1"/>
                </a:solidFill>
              </a:rPr>
              <a:t>ar fi </a:t>
            </a:r>
            <a:r>
              <a:rPr lang="ro-RO" sz="1800" dirty="0">
                <a:solidFill>
                  <a:schemeClr val="tx1"/>
                </a:solidFill>
              </a:rPr>
              <a:t>contrare tratamentului egal pentru </a:t>
            </a:r>
            <a:r>
              <a:rPr lang="ro-RO" sz="1800" dirty="0" smtClean="0">
                <a:solidFill>
                  <a:schemeClr val="tx1"/>
                </a:solidFill>
              </a:rPr>
              <a:t>solicitanți.</a:t>
            </a:r>
          </a:p>
        </p:txBody>
      </p:sp>
    </p:spTree>
    <p:extLst>
      <p:ext uri="{BB962C8B-B14F-4D97-AF65-F5344CB8AC3E}">
        <p14:creationId xmlns:p14="http://schemas.microsoft.com/office/powerpoint/2010/main" val="3085329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08820"/>
            <a:ext cx="4114800" cy="4572508"/>
          </a:xfrm>
        </p:spPr>
        <p:txBody>
          <a:bodyPr>
            <a:normAutofit/>
          </a:bodyPr>
          <a:lstStyle/>
          <a:p>
            <a:pPr marL="0" indent="0" algn="just">
              <a:buNone/>
            </a:pPr>
            <a:r>
              <a:rPr lang="en-GB" sz="1800" i="1" u="sng" dirty="0"/>
              <a:t>Responsibilities of Beneficiaries </a:t>
            </a:r>
            <a:endParaRPr lang="ro-RO" sz="1800" i="1" u="sng" dirty="0" smtClean="0"/>
          </a:p>
          <a:p>
            <a:pPr marL="0" indent="0" algn="just">
              <a:buNone/>
            </a:pPr>
            <a:r>
              <a:rPr lang="en-GB" sz="1800" i="1" u="sng" dirty="0" smtClean="0"/>
              <a:t>Lead Partners and </a:t>
            </a:r>
            <a:r>
              <a:rPr lang="en-GB" sz="1800" i="1" u="sng" dirty="0"/>
              <a:t>other </a:t>
            </a:r>
            <a:r>
              <a:rPr lang="en-GB" sz="1800" i="1" u="sng" dirty="0" smtClean="0"/>
              <a:t>partners</a:t>
            </a:r>
            <a:endParaRPr lang="ro-RO" sz="1800" i="1" u="sng" dirty="0" smtClean="0"/>
          </a:p>
          <a:p>
            <a:pPr marL="0" indent="0" algn="just">
              <a:buNone/>
            </a:pPr>
            <a:endParaRPr lang="ro-RO" sz="1800" i="1" dirty="0" smtClean="0"/>
          </a:p>
          <a:p>
            <a:pPr marL="0" indent="0" algn="just">
              <a:lnSpc>
                <a:spcPct val="120000"/>
              </a:lnSpc>
              <a:spcBef>
                <a:spcPts val="0"/>
              </a:spcBef>
              <a:buNone/>
            </a:pPr>
            <a:r>
              <a:rPr lang="en-GB" sz="1800" b="1" dirty="0"/>
              <a:t>The Beneficiary</a:t>
            </a:r>
            <a:r>
              <a:rPr lang="en-GB" sz="1800" dirty="0"/>
              <a:t> shall assume the following responsibilities after signing the contract:</a:t>
            </a:r>
            <a:endParaRPr lang="ro-RO" sz="1800" dirty="0"/>
          </a:p>
          <a:p>
            <a:pPr lvl="0" algn="just">
              <a:lnSpc>
                <a:spcPct val="120000"/>
              </a:lnSpc>
              <a:spcBef>
                <a:spcPts val="0"/>
              </a:spcBef>
            </a:pPr>
            <a:r>
              <a:rPr lang="en-GB" sz="1800" dirty="0"/>
              <a:t>Ensure the implementation of the entire project</a:t>
            </a:r>
            <a:r>
              <a:rPr lang="en-GB" sz="1800" dirty="0" smtClean="0"/>
              <a:t>;</a:t>
            </a:r>
            <a:endParaRPr lang="ro-RO" sz="1800" dirty="0"/>
          </a:p>
        </p:txBody>
      </p:sp>
      <p:grpSp>
        <p:nvGrpSpPr>
          <p:cNvPr id="16" name="Group 15"/>
          <p:cNvGrpSpPr/>
          <p:nvPr/>
        </p:nvGrpSpPr>
        <p:grpSpPr>
          <a:xfrm>
            <a:off x="539552" y="228600"/>
            <a:ext cx="8064896" cy="1336390"/>
            <a:chOff x="539552" y="228600"/>
            <a:chExt cx="8064896" cy="133639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8"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9" name="Straight Connector 8"/>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3"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ntent Placeholder 2"/>
          <p:cNvSpPr txBox="1">
            <a:spLocks/>
          </p:cNvSpPr>
          <p:nvPr/>
        </p:nvSpPr>
        <p:spPr>
          <a:xfrm>
            <a:off x="4719836" y="1808820"/>
            <a:ext cx="4114800" cy="45725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spcBef>
                <a:spcPts val="0"/>
              </a:spcBef>
              <a:buFont typeface="Arial" pitchFamily="34" charset="0"/>
              <a:buNone/>
            </a:pPr>
            <a:r>
              <a:rPr lang="ro-RO" sz="1800" i="1" u="sng" dirty="0" smtClean="0"/>
              <a:t>Responsabilităţile beneficiarilor  </a:t>
            </a:r>
          </a:p>
          <a:p>
            <a:pPr marL="0" indent="0" algn="ctr">
              <a:lnSpc>
                <a:spcPct val="110000"/>
              </a:lnSpc>
              <a:spcBef>
                <a:spcPts val="0"/>
              </a:spcBef>
              <a:buFont typeface="Arial" pitchFamily="34" charset="0"/>
              <a:buNone/>
            </a:pPr>
            <a:r>
              <a:rPr lang="ro-RO" sz="1800" i="1" u="sng" dirty="0" smtClean="0"/>
              <a:t>Partenerul lider şi alţi parteneri</a:t>
            </a:r>
          </a:p>
          <a:p>
            <a:pPr marL="0" indent="0" algn="just">
              <a:lnSpc>
                <a:spcPct val="110000"/>
              </a:lnSpc>
              <a:spcBef>
                <a:spcPts val="0"/>
              </a:spcBef>
              <a:buFont typeface="Arial" pitchFamily="34" charset="0"/>
              <a:buNone/>
            </a:pPr>
            <a:endParaRPr lang="ro-RO" sz="1800" dirty="0"/>
          </a:p>
          <a:p>
            <a:pPr marL="0" indent="0" algn="just">
              <a:lnSpc>
                <a:spcPct val="110000"/>
              </a:lnSpc>
              <a:spcBef>
                <a:spcPts val="0"/>
              </a:spcBef>
              <a:buFont typeface="Arial" pitchFamily="34" charset="0"/>
              <a:buNone/>
            </a:pPr>
            <a:r>
              <a:rPr lang="ro-RO" sz="1800" dirty="0" smtClean="0"/>
              <a:t>După semnarea contractului, </a:t>
            </a:r>
            <a:r>
              <a:rPr lang="ro-RO" sz="1800" b="1" dirty="0" smtClean="0"/>
              <a:t>Beneficiarul</a:t>
            </a:r>
            <a:r>
              <a:rPr lang="ro-RO" sz="1800" dirty="0" smtClean="0"/>
              <a:t> îşi va asuma următoarele responsabilităţi</a:t>
            </a:r>
            <a:r>
              <a:rPr lang="en-US" sz="1800" dirty="0" smtClean="0"/>
              <a:t>:</a:t>
            </a:r>
            <a:endParaRPr lang="ro-RO" sz="1800" dirty="0" smtClean="0"/>
          </a:p>
          <a:p>
            <a:pPr algn="just">
              <a:lnSpc>
                <a:spcPct val="110000"/>
              </a:lnSpc>
              <a:spcBef>
                <a:spcPts val="0"/>
              </a:spcBef>
            </a:pPr>
            <a:r>
              <a:rPr lang="ro-RO" sz="1800" dirty="0" smtClean="0"/>
              <a:t>Va asigura implementarea întregului proiect</a:t>
            </a:r>
            <a:r>
              <a:rPr lang="en-US" sz="1800" dirty="0" smtClean="0"/>
              <a:t>;</a:t>
            </a:r>
            <a:endParaRPr lang="ro-RO" sz="1800" dirty="0" smtClean="0"/>
          </a:p>
          <a:p>
            <a:pPr marL="0" indent="0" algn="just">
              <a:lnSpc>
                <a:spcPct val="110000"/>
              </a:lnSpc>
              <a:spcBef>
                <a:spcPts val="0"/>
              </a:spcBef>
              <a:buFont typeface="Arial" pitchFamily="34" charset="0"/>
              <a:buNone/>
            </a:pPr>
            <a:r>
              <a:rPr lang="ro-RO" sz="1800" dirty="0" smtClean="0"/>
              <a:t> </a:t>
            </a:r>
            <a:endParaRPr lang="ro-RO" sz="1800" dirty="0"/>
          </a:p>
        </p:txBody>
      </p:sp>
    </p:spTree>
    <p:extLst>
      <p:ext uri="{BB962C8B-B14F-4D97-AF65-F5344CB8AC3E}">
        <p14:creationId xmlns:p14="http://schemas.microsoft.com/office/powerpoint/2010/main" val="3646843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23528" y="1717390"/>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800" dirty="0" smtClean="0">
                <a:solidFill>
                  <a:schemeClr val="tx1"/>
                </a:solidFill>
              </a:rPr>
              <a:t>The </a:t>
            </a:r>
            <a:r>
              <a:rPr lang="en-GB" sz="1800" dirty="0">
                <a:solidFill>
                  <a:schemeClr val="tx1"/>
                </a:solidFill>
              </a:rPr>
              <a:t>Beneficiary must submit the request to the JTS/JMA-MD two months before the date on which the amendment should enter into force, unless there are special circumstances duly substantiated by the Beneficiary and accepted by the Contracting Authority.</a:t>
            </a:r>
            <a:endParaRPr lang="ro-RO" sz="1800" dirty="0">
              <a:solidFill>
                <a:schemeClr val="tx1"/>
              </a:solidFill>
            </a:endParaRPr>
          </a:p>
          <a:p>
            <a:pPr algn="just"/>
            <a:endParaRPr lang="ro-RO" sz="1800" dirty="0" smtClean="0">
              <a:solidFill>
                <a:schemeClr val="tx1"/>
              </a:solidFill>
            </a:endParaRPr>
          </a:p>
          <a:p>
            <a:pPr algn="just"/>
            <a:r>
              <a:rPr lang="en-GB" sz="1800" dirty="0" smtClean="0">
                <a:solidFill>
                  <a:schemeClr val="tx1"/>
                </a:solidFill>
              </a:rPr>
              <a:t>The Beneficiary </a:t>
            </a:r>
            <a:r>
              <a:rPr lang="en-GB" sz="1800" dirty="0">
                <a:solidFill>
                  <a:schemeClr val="tx1"/>
                </a:solidFill>
              </a:rPr>
              <a:t>shall submit to the CA an</a:t>
            </a:r>
            <a:r>
              <a:rPr lang="en-GB" sz="1800" b="1" dirty="0">
                <a:solidFill>
                  <a:schemeClr val="tx1"/>
                </a:solidFill>
              </a:rPr>
              <a:t> Explanatory Note</a:t>
            </a:r>
            <a:r>
              <a:rPr lang="en-GB" sz="1800" dirty="0">
                <a:solidFill>
                  <a:schemeClr val="tx1"/>
                </a:solidFill>
              </a:rPr>
              <a:t> (Annex 03 to the guide)</a:t>
            </a:r>
            <a:r>
              <a:rPr lang="en-GB" sz="1800" b="1" dirty="0">
                <a:solidFill>
                  <a:schemeClr val="tx1"/>
                </a:solidFill>
              </a:rPr>
              <a:t> and a revised budget </a:t>
            </a:r>
            <a:r>
              <a:rPr lang="en-GB" sz="1800" dirty="0">
                <a:solidFill>
                  <a:schemeClr val="tx1"/>
                </a:solidFill>
              </a:rPr>
              <a:t>in case of budget modifications. The documents shall be drawn up in 3 originals that have to be dated, and signed by the</a:t>
            </a:r>
            <a:r>
              <a:rPr lang="en-GB" sz="1800" b="1" dirty="0">
                <a:solidFill>
                  <a:schemeClr val="tx1"/>
                </a:solidFill>
              </a:rPr>
              <a:t> </a:t>
            </a:r>
            <a:r>
              <a:rPr lang="en-GB" sz="1800" dirty="0">
                <a:solidFill>
                  <a:schemeClr val="tx1"/>
                </a:solidFill>
              </a:rPr>
              <a:t>legal representative</a:t>
            </a:r>
            <a:r>
              <a:rPr lang="en-GB" sz="1800" dirty="0" smtClean="0">
                <a:solidFill>
                  <a:schemeClr val="tx1"/>
                </a:solidFill>
              </a:rPr>
              <a:t>.</a:t>
            </a:r>
          </a:p>
          <a:p>
            <a:pPr algn="l"/>
            <a:endParaRPr lang="en-GB" sz="1800" dirty="0">
              <a:solidFill>
                <a:schemeClr val="tx1"/>
              </a:solidFill>
            </a:endParaRPr>
          </a:p>
          <a:p>
            <a:pPr algn="l"/>
            <a:endParaRPr lang="ro-RO" sz="1800" dirty="0">
              <a:solidFill>
                <a:schemeClr val="tx1"/>
              </a:solidFill>
            </a:endParaRPr>
          </a:p>
        </p:txBody>
      </p:sp>
      <p:grpSp>
        <p:nvGrpSpPr>
          <p:cNvPr id="3" name="Group 2"/>
          <p:cNvGrpSpPr/>
          <p:nvPr/>
        </p:nvGrpSpPr>
        <p:grpSpPr>
          <a:xfrm>
            <a:off x="539552" y="228600"/>
            <a:ext cx="8064896" cy="1336390"/>
            <a:chOff x="539552" y="228600"/>
            <a:chExt cx="8064896" cy="1336390"/>
          </a:xfrm>
        </p:grpSpPr>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7"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8" name="Straight Connector 7"/>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9"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4644008" y="1772816"/>
            <a:ext cx="4248472"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ro-RO" sz="1800" dirty="0" smtClean="0">
                <a:solidFill>
                  <a:schemeClr val="tx1"/>
                </a:solidFill>
              </a:rPr>
              <a:t>Beneficiarul trebuie să transmită solicitarea sa către STC/ACM-DM cu două luni înaintea datei de la care modificarea urmează să intre în vigoare, cu excepţia unor circumstanţe justificate corespunzător de către Beneficiar şi acceptate de Autoritatea Contractantă.</a:t>
            </a:r>
          </a:p>
          <a:p>
            <a:pPr algn="just">
              <a:spcBef>
                <a:spcPts val="0"/>
              </a:spcBef>
            </a:pPr>
            <a:endParaRPr lang="ro-RO" sz="1800" dirty="0">
              <a:solidFill>
                <a:schemeClr val="tx1"/>
              </a:solidFill>
            </a:endParaRPr>
          </a:p>
          <a:p>
            <a:pPr algn="just">
              <a:spcBef>
                <a:spcPts val="0"/>
              </a:spcBef>
            </a:pPr>
            <a:r>
              <a:rPr lang="ro-RO" sz="1800" dirty="0" smtClean="0">
                <a:solidFill>
                  <a:schemeClr val="tx1"/>
                </a:solidFill>
              </a:rPr>
              <a:t>Beneficiarul va înainta către AC o </a:t>
            </a:r>
            <a:r>
              <a:rPr lang="ro-RO" sz="1800" b="1" dirty="0" smtClean="0">
                <a:solidFill>
                  <a:schemeClr val="tx1"/>
                </a:solidFill>
              </a:rPr>
              <a:t>Notă Explicativă</a:t>
            </a:r>
            <a:r>
              <a:rPr lang="ro-RO" sz="1800" dirty="0" smtClean="0">
                <a:solidFill>
                  <a:schemeClr val="tx1"/>
                </a:solidFill>
              </a:rPr>
              <a:t>  (Anexa 03 la ghid) şi </a:t>
            </a:r>
            <a:r>
              <a:rPr lang="ro-RO" sz="1800" b="1" dirty="0" smtClean="0">
                <a:solidFill>
                  <a:schemeClr val="tx1"/>
                </a:solidFill>
              </a:rPr>
              <a:t>un buget revizuit</a:t>
            </a:r>
            <a:r>
              <a:rPr lang="ro-RO" sz="1800" dirty="0" smtClean="0">
                <a:solidFill>
                  <a:schemeClr val="tx1"/>
                </a:solidFill>
              </a:rPr>
              <a:t> în cazul modificărilor bugetare.</a:t>
            </a:r>
          </a:p>
          <a:p>
            <a:pPr algn="just">
              <a:spcBef>
                <a:spcPts val="0"/>
              </a:spcBef>
            </a:pPr>
            <a:r>
              <a:rPr lang="ro-RO" sz="1800" dirty="0" smtClean="0">
                <a:solidFill>
                  <a:schemeClr val="tx1"/>
                </a:solidFill>
              </a:rPr>
              <a:t>Documentele vor fi depuse în trei exemplare originale, datate şi semnate de reprezentantul legal.</a:t>
            </a:r>
          </a:p>
        </p:txBody>
      </p:sp>
    </p:spTree>
    <p:extLst>
      <p:ext uri="{BB962C8B-B14F-4D97-AF65-F5344CB8AC3E}">
        <p14:creationId xmlns:p14="http://schemas.microsoft.com/office/powerpoint/2010/main" val="87854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23528" y="1628800"/>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800" dirty="0">
                <a:solidFill>
                  <a:schemeClr val="tx1"/>
                </a:solidFill>
              </a:rPr>
              <a:t>For the JTS/JMA-MD to be able to analyse and approve the addendum request, the Explanatory Note should include the </a:t>
            </a:r>
            <a:r>
              <a:rPr lang="en-GB" sz="1800" dirty="0" smtClean="0">
                <a:solidFill>
                  <a:schemeClr val="tx1"/>
                </a:solidFill>
              </a:rPr>
              <a:t>following:</a:t>
            </a:r>
            <a:endParaRPr lang="en-US" sz="1800" dirty="0" smtClean="0">
              <a:solidFill>
                <a:schemeClr val="tx1"/>
              </a:solidFill>
            </a:endParaRPr>
          </a:p>
          <a:p>
            <a:pPr marL="285750" indent="-285750" algn="just">
              <a:buFont typeface="Arial" pitchFamily="34" charset="0"/>
              <a:buChar char="•"/>
            </a:pPr>
            <a:r>
              <a:rPr lang="en-GB" sz="1800" dirty="0" smtClean="0">
                <a:solidFill>
                  <a:schemeClr val="tx1"/>
                </a:solidFill>
              </a:rPr>
              <a:t>A </a:t>
            </a:r>
            <a:r>
              <a:rPr lang="en-GB" sz="1800" dirty="0">
                <a:solidFill>
                  <a:schemeClr val="tx1"/>
                </a:solidFill>
              </a:rPr>
              <a:t>briefing on the situation occurred; </a:t>
            </a:r>
            <a:endParaRPr lang="en-US" sz="1800" dirty="0" smtClean="0">
              <a:solidFill>
                <a:schemeClr val="tx1"/>
              </a:solidFill>
            </a:endParaRPr>
          </a:p>
          <a:p>
            <a:pPr marL="285750" indent="-285750" algn="just">
              <a:buFont typeface="Arial" pitchFamily="34" charset="0"/>
              <a:buChar char="•"/>
            </a:pPr>
            <a:r>
              <a:rPr lang="en-GB" sz="1800" dirty="0" smtClean="0">
                <a:solidFill>
                  <a:schemeClr val="tx1"/>
                </a:solidFill>
              </a:rPr>
              <a:t>The </a:t>
            </a:r>
            <a:r>
              <a:rPr lang="en-GB" sz="1800" dirty="0">
                <a:solidFill>
                  <a:schemeClr val="tx1"/>
                </a:solidFill>
              </a:rPr>
              <a:t>proposal to modify the grant contract </a:t>
            </a:r>
            <a:r>
              <a:rPr lang="ro-RO" sz="1800" dirty="0" smtClean="0">
                <a:solidFill>
                  <a:schemeClr val="tx1"/>
                </a:solidFill>
              </a:rPr>
              <a:t>- </a:t>
            </a:r>
            <a:r>
              <a:rPr lang="en-GB" sz="1800" b="1" dirty="0" smtClean="0">
                <a:solidFill>
                  <a:schemeClr val="tx1"/>
                </a:solidFill>
              </a:rPr>
              <a:t>if </a:t>
            </a:r>
            <a:r>
              <a:rPr lang="en-GB" sz="1800" b="1" dirty="0">
                <a:solidFill>
                  <a:schemeClr val="tx1"/>
                </a:solidFill>
              </a:rPr>
              <a:t>budgetary changes are envisaged, it will be included clear explanations and justifications for each changed budget line, for both increases and </a:t>
            </a:r>
            <a:r>
              <a:rPr lang="en-GB" sz="1800" b="1" dirty="0" smtClean="0">
                <a:solidFill>
                  <a:schemeClr val="tx1"/>
                </a:solidFill>
              </a:rPr>
              <a:t>decreases</a:t>
            </a:r>
            <a:r>
              <a:rPr lang="en-GB" sz="1800" dirty="0" smtClean="0">
                <a:solidFill>
                  <a:schemeClr val="tx1"/>
                </a:solidFill>
              </a:rPr>
              <a:t>; </a:t>
            </a:r>
            <a:endParaRPr lang="en-US" sz="1800" dirty="0" smtClean="0">
              <a:solidFill>
                <a:schemeClr val="tx1"/>
              </a:solidFill>
            </a:endParaRPr>
          </a:p>
          <a:p>
            <a:pPr marL="285750" indent="-285750" algn="just">
              <a:buFont typeface="Arial" pitchFamily="34" charset="0"/>
              <a:buChar char="•"/>
            </a:pPr>
            <a:r>
              <a:rPr lang="en-GB" sz="1800" dirty="0" smtClean="0">
                <a:solidFill>
                  <a:schemeClr val="tx1"/>
                </a:solidFill>
              </a:rPr>
              <a:t>Rationale </a:t>
            </a:r>
            <a:r>
              <a:rPr lang="en-GB" sz="1800" dirty="0">
                <a:solidFill>
                  <a:schemeClr val="tx1"/>
                </a:solidFill>
              </a:rPr>
              <a:t>for the approval of the addendum, confirming that the objectives of the project and the expected results remain the same. </a:t>
            </a:r>
            <a:endParaRPr lang="ro-RO" sz="1800" dirty="0">
              <a:solidFill>
                <a:schemeClr val="tx1"/>
              </a:solidFill>
            </a:endParaRPr>
          </a:p>
          <a:p>
            <a:pPr marL="285750" indent="-285750" algn="just">
              <a:buFont typeface="Arial" pitchFamily="34" charset="0"/>
              <a:buChar char="•"/>
            </a:pPr>
            <a:r>
              <a:rPr lang="en-GB" sz="1800" dirty="0">
                <a:solidFill>
                  <a:schemeClr val="tx1"/>
                </a:solidFill>
              </a:rPr>
              <a:t>Any relevant support document </a:t>
            </a:r>
            <a:endParaRPr lang="ro-RO" sz="1800" dirty="0">
              <a:solidFill>
                <a:schemeClr val="tx1"/>
              </a:solidFill>
            </a:endParaRPr>
          </a:p>
          <a:p>
            <a:pPr algn="just"/>
            <a:endParaRPr lang="en-GB" sz="1800" dirty="0">
              <a:solidFill>
                <a:schemeClr val="tx1"/>
              </a:solidFill>
            </a:endParaRPr>
          </a:p>
          <a:p>
            <a:pPr algn="just"/>
            <a:endParaRPr lang="ro-RO" sz="1800" dirty="0">
              <a:solidFill>
                <a:schemeClr val="tx1"/>
              </a:solidFill>
            </a:endParaRPr>
          </a:p>
        </p:txBody>
      </p:sp>
      <p:grpSp>
        <p:nvGrpSpPr>
          <p:cNvPr id="4" name="Group 3"/>
          <p:cNvGrpSpPr/>
          <p:nvPr/>
        </p:nvGrpSpPr>
        <p:grpSpPr>
          <a:xfrm>
            <a:off x="539552" y="228600"/>
            <a:ext cx="8064896" cy="1336390"/>
            <a:chOff x="539552" y="228600"/>
            <a:chExt cx="8064896" cy="133639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8"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9" name="Straight Connector 8"/>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4644008" y="1628800"/>
            <a:ext cx="4248472"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ro-RO" sz="1800" dirty="0" smtClean="0">
                <a:solidFill>
                  <a:schemeClr val="tx1"/>
                </a:solidFill>
              </a:rPr>
              <a:t>Pentru ca STC/ACM-DM să poată analiza şi aproba solicitarea de act adiţional, Nota explicativă va conţine următoarele</a:t>
            </a:r>
            <a:r>
              <a:rPr lang="en-US" sz="1800" dirty="0" smtClean="0">
                <a:solidFill>
                  <a:schemeClr val="tx1"/>
                </a:solidFill>
              </a:rPr>
              <a:t>:</a:t>
            </a:r>
            <a:endParaRPr lang="ro-RO" sz="1800" dirty="0" smtClean="0">
              <a:solidFill>
                <a:schemeClr val="tx1"/>
              </a:solidFill>
            </a:endParaRPr>
          </a:p>
          <a:p>
            <a:pPr marL="285750" indent="-285750" algn="just">
              <a:spcBef>
                <a:spcPts val="0"/>
              </a:spcBef>
              <a:buFont typeface="Arial" pitchFamily="34" charset="0"/>
              <a:buChar char="•"/>
            </a:pPr>
            <a:r>
              <a:rPr lang="ro-RO" sz="1800" dirty="0" smtClean="0">
                <a:solidFill>
                  <a:schemeClr val="tx1"/>
                </a:solidFill>
              </a:rPr>
              <a:t>O informare rezumat a situaţiei identificate</a:t>
            </a:r>
          </a:p>
          <a:p>
            <a:pPr marL="285750" indent="-285750" algn="just">
              <a:spcBef>
                <a:spcPts val="0"/>
              </a:spcBef>
              <a:buFont typeface="Arial" pitchFamily="34" charset="0"/>
              <a:buChar char="•"/>
            </a:pPr>
            <a:r>
              <a:rPr lang="ro-RO" sz="1800" dirty="0" smtClean="0">
                <a:solidFill>
                  <a:schemeClr val="tx1"/>
                </a:solidFill>
              </a:rPr>
              <a:t>Propunerea de modificare a contractului de grant - </a:t>
            </a:r>
            <a:r>
              <a:rPr lang="ro-RO" sz="1800" b="1" dirty="0" smtClean="0">
                <a:solidFill>
                  <a:schemeClr val="tx1"/>
                </a:solidFill>
              </a:rPr>
              <a:t>dacă modificările bugetare sunt luate în considerare, vor fi prezentate explicaţii şi justificări clare pentru fiecare linie bugetară modificată, pentru creşteri sau descreşteri ale sumelor</a:t>
            </a:r>
            <a:r>
              <a:rPr lang="en-US" sz="1800" dirty="0" smtClean="0">
                <a:solidFill>
                  <a:schemeClr val="tx1"/>
                </a:solidFill>
              </a:rPr>
              <a:t>;</a:t>
            </a:r>
            <a:endParaRPr lang="ro-RO" sz="1800" dirty="0" smtClean="0">
              <a:solidFill>
                <a:schemeClr val="tx1"/>
              </a:solidFill>
            </a:endParaRPr>
          </a:p>
          <a:p>
            <a:pPr marL="285750" indent="-285750" algn="just">
              <a:spcBef>
                <a:spcPts val="0"/>
              </a:spcBef>
              <a:buFont typeface="Arial" pitchFamily="34" charset="0"/>
              <a:buChar char="•"/>
            </a:pPr>
            <a:r>
              <a:rPr lang="ro-RO" sz="1800" dirty="0" smtClean="0">
                <a:solidFill>
                  <a:schemeClr val="tx1"/>
                </a:solidFill>
              </a:rPr>
              <a:t> Justificări pentru </a:t>
            </a:r>
            <a:r>
              <a:rPr lang="ro-RO" sz="1800" dirty="0">
                <a:solidFill>
                  <a:schemeClr val="tx1"/>
                </a:solidFill>
              </a:rPr>
              <a:t>aprobarea actului adițional, confirmând că obiectivele proiectului și rezultatele așteptate rămân </a:t>
            </a:r>
            <a:r>
              <a:rPr lang="ro-RO" sz="1800" dirty="0" smtClean="0">
                <a:solidFill>
                  <a:schemeClr val="tx1"/>
                </a:solidFill>
              </a:rPr>
              <a:t>aceleași.</a:t>
            </a:r>
          </a:p>
          <a:p>
            <a:pPr marL="285750" indent="-285750" algn="just">
              <a:spcBef>
                <a:spcPts val="0"/>
              </a:spcBef>
              <a:buFont typeface="Arial" pitchFamily="34" charset="0"/>
              <a:buChar char="•"/>
            </a:pPr>
            <a:r>
              <a:rPr lang="ro-RO" sz="1800" dirty="0" smtClean="0">
                <a:solidFill>
                  <a:schemeClr val="tx1"/>
                </a:solidFill>
              </a:rPr>
              <a:t>Orice documente relevante în sprijinul solicitării</a:t>
            </a:r>
          </a:p>
        </p:txBody>
      </p:sp>
    </p:spTree>
    <p:extLst>
      <p:ext uri="{BB962C8B-B14F-4D97-AF65-F5344CB8AC3E}">
        <p14:creationId xmlns:p14="http://schemas.microsoft.com/office/powerpoint/2010/main" val="3743784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41711"/>
            <a:ext cx="4320480" cy="6555641"/>
          </a:xfrm>
          <a:prstGeom prst="rect">
            <a:avLst/>
          </a:prstGeom>
        </p:spPr>
        <p:txBody>
          <a:bodyPr wrap="square">
            <a:spAutoFit/>
          </a:bodyPr>
          <a:lstStyle/>
          <a:p>
            <a:r>
              <a:rPr lang="ro-RO" sz="1200" b="1" dirty="0"/>
              <a:t>ANNEX VI</a:t>
            </a:r>
            <a:endParaRPr lang="ro-RO" sz="1200" dirty="0"/>
          </a:p>
          <a:p>
            <a:r>
              <a:rPr lang="ro-RO" sz="1200" b="1" dirty="0" smtClean="0"/>
              <a:t>INTERIM</a:t>
            </a:r>
            <a:r>
              <a:rPr lang="en-US" sz="1200" b="1" dirty="0" smtClean="0"/>
              <a:t>/PROGRESS</a:t>
            </a:r>
            <a:r>
              <a:rPr lang="ro-RO" sz="1200" b="1" dirty="0" smtClean="0"/>
              <a:t> </a:t>
            </a:r>
            <a:r>
              <a:rPr lang="ro-RO" sz="1200" b="1" dirty="0"/>
              <a:t>NARRATIVE REPORT</a:t>
            </a:r>
            <a:endParaRPr lang="ro-RO" sz="1200" dirty="0"/>
          </a:p>
          <a:p>
            <a:r>
              <a:rPr lang="ro-RO" sz="1200" dirty="0"/>
              <a:t> </a:t>
            </a:r>
          </a:p>
          <a:p>
            <a:r>
              <a:rPr lang="ro-RO" sz="1200" dirty="0"/>
              <a:t> </a:t>
            </a:r>
          </a:p>
          <a:p>
            <a:pPr lvl="0"/>
            <a:r>
              <a:rPr lang="en-GB" sz="1200" dirty="0"/>
              <a:t>This report must be completed and signed by the </a:t>
            </a:r>
            <a:r>
              <a:rPr lang="en-GB" sz="1200" u="sng" dirty="0"/>
              <a:t>Contact person</a:t>
            </a:r>
            <a:r>
              <a:rPr lang="en-GB" sz="1200" dirty="0"/>
              <a:t>.</a:t>
            </a:r>
            <a:endParaRPr lang="ro-RO" sz="1200" dirty="0"/>
          </a:p>
          <a:p>
            <a:pPr lvl="0"/>
            <a:r>
              <a:rPr lang="en-GB" sz="1200" dirty="0"/>
              <a:t>The information provided below must correspond to the financial information that appears in the financial report.</a:t>
            </a:r>
            <a:endParaRPr lang="ro-RO" sz="1200" dirty="0"/>
          </a:p>
          <a:p>
            <a:pPr lvl="0"/>
            <a:r>
              <a:rPr lang="en-GB" sz="1200" dirty="0"/>
              <a:t>Please complete the report using a computer </a:t>
            </a:r>
            <a:r>
              <a:rPr lang="en-GB" sz="1200" b="1" dirty="0"/>
              <a:t>(</a:t>
            </a:r>
            <a:r>
              <a:rPr lang="en-GB" sz="1200" b="1" i="1" u="sng" dirty="0"/>
              <a:t>you can find this form at the following address www.blacksea-cbc.net). </a:t>
            </a:r>
            <a:endParaRPr lang="ro-RO" sz="1200" dirty="0"/>
          </a:p>
          <a:p>
            <a:pPr lvl="0"/>
            <a:r>
              <a:rPr lang="en-GB" sz="1200" dirty="0"/>
              <a:t>Please expand the paragraphs as necessary.</a:t>
            </a:r>
            <a:endParaRPr lang="ro-RO" sz="1200" dirty="0"/>
          </a:p>
          <a:p>
            <a:pPr lvl="0"/>
            <a:r>
              <a:rPr lang="en-GB" sz="1200" b="1" i="1" u="sng" dirty="0"/>
              <a:t>Please refer to the Special Conditions of your grant contract and send one copy of the report to each address mentioned</a:t>
            </a:r>
            <a:r>
              <a:rPr lang="en-GB" sz="1200" b="1" i="1" dirty="0"/>
              <a:t>.</a:t>
            </a:r>
            <a:endParaRPr lang="ro-RO" sz="1200" dirty="0"/>
          </a:p>
          <a:p>
            <a:pPr lvl="0"/>
            <a:r>
              <a:rPr lang="en-GB" sz="1200" dirty="0"/>
              <a:t>The Joint Managing Authority will reject any incomplete or badly completed reports. </a:t>
            </a:r>
            <a:endParaRPr lang="ro-RO" sz="1200" dirty="0"/>
          </a:p>
          <a:p>
            <a:pPr lvl="0"/>
            <a:r>
              <a:rPr lang="en-GB" sz="1200" dirty="0"/>
              <a:t>The answer to all questions must cover the reporting period as specified in point 1.6.</a:t>
            </a:r>
            <a:endParaRPr lang="ro-RO" sz="1200" dirty="0"/>
          </a:p>
          <a:p>
            <a:r>
              <a:rPr lang="en-GB" sz="1200" dirty="0"/>
              <a:t> </a:t>
            </a:r>
            <a:endParaRPr lang="ro-RO" sz="1200" dirty="0"/>
          </a:p>
          <a:p>
            <a:r>
              <a:rPr lang="en-GB" sz="1200" dirty="0"/>
              <a:t> </a:t>
            </a:r>
            <a:endParaRPr lang="ro-RO" sz="1200" dirty="0"/>
          </a:p>
          <a:p>
            <a:pPr lvl="0"/>
            <a:r>
              <a:rPr lang="en-GB" sz="1200" b="1" dirty="0" smtClean="0"/>
              <a:t>1. Description</a:t>
            </a:r>
            <a:endParaRPr lang="ro-RO" sz="1200" dirty="0"/>
          </a:p>
          <a:p>
            <a:pPr lvl="1"/>
            <a:r>
              <a:rPr lang="en-GB" sz="1200" dirty="0"/>
              <a:t>Name of </a:t>
            </a:r>
            <a:r>
              <a:rPr lang="en-GB" sz="1200" u="sng" dirty="0"/>
              <a:t>beneficiary of grant contract</a:t>
            </a:r>
            <a:r>
              <a:rPr lang="en-GB" sz="1200" dirty="0"/>
              <a:t>: </a:t>
            </a:r>
            <a:endParaRPr lang="ro-RO" sz="1200" dirty="0"/>
          </a:p>
          <a:p>
            <a:pPr lvl="1"/>
            <a:r>
              <a:rPr lang="en-GB" sz="1200" dirty="0"/>
              <a:t>Name and title of the </a:t>
            </a:r>
            <a:r>
              <a:rPr lang="en-GB" sz="1200" u="sng" dirty="0"/>
              <a:t>Contact person</a:t>
            </a:r>
            <a:r>
              <a:rPr lang="en-GB" sz="1200" dirty="0"/>
              <a:t>: </a:t>
            </a:r>
            <a:endParaRPr lang="ro-RO" sz="1200" dirty="0"/>
          </a:p>
          <a:p>
            <a:pPr lvl="1"/>
            <a:r>
              <a:rPr lang="en-GB" sz="1200" dirty="0"/>
              <a:t>Name of </a:t>
            </a:r>
            <a:r>
              <a:rPr lang="en-GB" sz="1200" u="sng" dirty="0"/>
              <a:t>partners</a:t>
            </a:r>
            <a:r>
              <a:rPr lang="en-GB" sz="1200" dirty="0"/>
              <a:t> in the Action: </a:t>
            </a:r>
            <a:endParaRPr lang="ro-RO" sz="1200" dirty="0"/>
          </a:p>
          <a:p>
            <a:pPr lvl="1"/>
            <a:r>
              <a:rPr lang="en-GB" sz="1200" u="sng" dirty="0"/>
              <a:t>Title</a:t>
            </a:r>
            <a:r>
              <a:rPr lang="en-GB" sz="1200" dirty="0"/>
              <a:t> of the Action:</a:t>
            </a:r>
            <a:endParaRPr lang="ro-RO" sz="1200" dirty="0"/>
          </a:p>
          <a:p>
            <a:pPr lvl="1"/>
            <a:r>
              <a:rPr lang="en-GB" sz="1200" u="sng" dirty="0"/>
              <a:t>Contract number:</a:t>
            </a:r>
            <a:endParaRPr lang="ro-RO" sz="1200" dirty="0"/>
          </a:p>
          <a:p>
            <a:pPr lvl="1"/>
            <a:r>
              <a:rPr lang="en-GB" sz="1200" u="sng" dirty="0"/>
              <a:t>Start date</a:t>
            </a:r>
            <a:r>
              <a:rPr lang="en-GB" sz="1200" dirty="0"/>
              <a:t> and </a:t>
            </a:r>
            <a:r>
              <a:rPr lang="en-GB" sz="1200" u="sng" dirty="0"/>
              <a:t>end date</a:t>
            </a:r>
            <a:r>
              <a:rPr lang="en-GB" sz="1200" dirty="0"/>
              <a:t> of the reporting period:</a:t>
            </a:r>
            <a:endParaRPr lang="ro-RO" sz="1200" dirty="0"/>
          </a:p>
          <a:p>
            <a:pPr lvl="1"/>
            <a:r>
              <a:rPr lang="en-GB" sz="1200" dirty="0"/>
              <a:t>Target </a:t>
            </a:r>
            <a:r>
              <a:rPr lang="en-GB" sz="1200" u="sng" dirty="0"/>
              <a:t>country(</a:t>
            </a:r>
            <a:r>
              <a:rPr lang="en-GB" sz="1200" u="sng" dirty="0" err="1"/>
              <a:t>ies</a:t>
            </a:r>
            <a:r>
              <a:rPr lang="en-GB" sz="1200" u="sng" dirty="0"/>
              <a:t>)</a:t>
            </a:r>
            <a:r>
              <a:rPr lang="en-GB" sz="1200" dirty="0"/>
              <a:t> or </a:t>
            </a:r>
            <a:r>
              <a:rPr lang="en-GB" sz="1200" u="sng" dirty="0"/>
              <a:t>region(s)</a:t>
            </a:r>
            <a:r>
              <a:rPr lang="en-GB" sz="1200" dirty="0"/>
              <a:t>:</a:t>
            </a:r>
            <a:endParaRPr lang="ro-RO" sz="1200" dirty="0"/>
          </a:p>
          <a:p>
            <a:pPr lvl="1"/>
            <a:r>
              <a:rPr lang="en-GB" sz="1200" u="sng" dirty="0"/>
              <a:t>Final beneficiaries</a:t>
            </a:r>
            <a:r>
              <a:rPr lang="en-GB" sz="1200" dirty="0"/>
              <a:t> &amp;/or </a:t>
            </a:r>
            <a:r>
              <a:rPr lang="en-GB" sz="1200" u="sng" dirty="0"/>
              <a:t>target groups</a:t>
            </a:r>
            <a:r>
              <a:rPr lang="en-GB" sz="1200" dirty="0"/>
              <a:t> (if different) (including numbers of women and men):</a:t>
            </a:r>
            <a:endParaRPr lang="ro-RO" sz="1200" dirty="0"/>
          </a:p>
          <a:p>
            <a:pPr lvl="1"/>
            <a:r>
              <a:rPr lang="en-GB" sz="1200" dirty="0"/>
              <a:t>Country(</a:t>
            </a:r>
            <a:r>
              <a:rPr lang="en-GB" sz="1200" dirty="0" err="1"/>
              <a:t>ies</a:t>
            </a:r>
            <a:r>
              <a:rPr lang="en-GB" sz="1200" dirty="0"/>
              <a:t>) in which the activities take place (if different from 1.7):</a:t>
            </a:r>
            <a:endParaRPr lang="ro-RO" sz="1200" dirty="0"/>
          </a:p>
          <a:p>
            <a:r>
              <a:rPr lang="en-GB" sz="1200" dirty="0"/>
              <a:t>	“Target groups” are the groups/entities who will be directly positively affected by the project at the Project Purpose level, and “final beneficiaries” are those who will benefit from the project in the long term at the level of the society or sector at large.</a:t>
            </a:r>
            <a:endParaRPr lang="ro-RO" sz="1200" dirty="0"/>
          </a:p>
        </p:txBody>
      </p:sp>
      <p:sp>
        <p:nvSpPr>
          <p:cNvPr id="7" name="Rectangle 6"/>
          <p:cNvSpPr/>
          <p:nvPr/>
        </p:nvSpPr>
        <p:spPr>
          <a:xfrm>
            <a:off x="4464496" y="185727"/>
            <a:ext cx="4572000" cy="6555641"/>
          </a:xfrm>
          <a:prstGeom prst="rect">
            <a:avLst/>
          </a:prstGeom>
        </p:spPr>
        <p:txBody>
          <a:bodyPr>
            <a:spAutoFit/>
          </a:bodyPr>
          <a:lstStyle/>
          <a:p>
            <a:pPr lvl="0"/>
            <a:r>
              <a:rPr lang="en-GB" sz="1200" b="1" dirty="0" smtClean="0"/>
              <a:t>2. Assessment </a:t>
            </a:r>
            <a:r>
              <a:rPr lang="en-GB" sz="1200" b="1" dirty="0"/>
              <a:t>of implementation of Action activities</a:t>
            </a:r>
            <a:endParaRPr lang="ro-RO" sz="1200" dirty="0"/>
          </a:p>
          <a:p>
            <a:pPr lvl="1"/>
            <a:r>
              <a:rPr lang="en-GB" sz="1200" dirty="0"/>
              <a:t>Executive summary of the Action </a:t>
            </a:r>
            <a:endParaRPr lang="ro-RO" sz="1200" i="1" dirty="0"/>
          </a:p>
          <a:p>
            <a:r>
              <a:rPr lang="en-GB" sz="1200" dirty="0"/>
              <a:t>Please give a global overview of the Action's implementation for the reporting period (no more than ½ page)</a:t>
            </a:r>
            <a:endParaRPr lang="ro-RO" sz="1200" i="1" dirty="0"/>
          </a:p>
          <a:p>
            <a:pPr lvl="1"/>
            <a:r>
              <a:rPr lang="en-GB" sz="1200" dirty="0"/>
              <a:t>Activities and results</a:t>
            </a:r>
            <a:endParaRPr lang="ro-RO" sz="1200" i="1" dirty="0"/>
          </a:p>
          <a:p>
            <a:r>
              <a:rPr lang="en-GB" sz="1200" dirty="0"/>
              <a:t>Please list all the activities of the contract implemented during the reporting period as per Annex 1.</a:t>
            </a:r>
            <a:endParaRPr lang="ro-RO" sz="1200" i="1" dirty="0"/>
          </a:p>
          <a:p>
            <a:r>
              <a:rPr lang="en-GB" sz="1200" dirty="0"/>
              <a:t>Activity 1:</a:t>
            </a:r>
            <a:endParaRPr lang="ro-RO" sz="1200" i="1" dirty="0"/>
          </a:p>
          <a:p>
            <a:r>
              <a:rPr lang="en-GB" sz="1200" b="1" i="1" u="sng" dirty="0"/>
              <a:t>Title of the activity: Conference at location W with X participants for Y days on Z dates</a:t>
            </a:r>
            <a:r>
              <a:rPr lang="en-GB" sz="1200" dirty="0"/>
              <a:t> </a:t>
            </a:r>
            <a:endParaRPr lang="ro-RO" sz="1200" i="1" dirty="0"/>
          </a:p>
          <a:p>
            <a:r>
              <a:rPr lang="en-GB" sz="1200" dirty="0"/>
              <a:t>Topics/activities covered &lt;please elaborate&gt;:</a:t>
            </a:r>
            <a:endParaRPr lang="ro-RO" sz="1200" i="1" dirty="0"/>
          </a:p>
          <a:p>
            <a:r>
              <a:rPr lang="en-GB" sz="1200" dirty="0"/>
              <a:t>Reason for </a:t>
            </a:r>
            <a:r>
              <a:rPr lang="en-GB" sz="1200" u="sng" dirty="0"/>
              <a:t>modification</a:t>
            </a:r>
            <a:r>
              <a:rPr lang="en-GB" sz="1200" dirty="0"/>
              <a:t> for the planned activity &lt;please elaborate on the problems -including delay, cancellation, postponement of activities- which have arisen and how they have been addressed&gt; (if applicable):</a:t>
            </a:r>
            <a:endParaRPr lang="ro-RO" sz="1200" i="1" dirty="0"/>
          </a:p>
          <a:p>
            <a:r>
              <a:rPr lang="en-GB" sz="1200" u="sng" dirty="0"/>
              <a:t>Results</a:t>
            </a:r>
            <a:r>
              <a:rPr lang="en-GB" sz="1200" dirty="0"/>
              <a:t> of this activity &lt;please quantify these results, where possible; refer to the various assumptions of the </a:t>
            </a:r>
            <a:r>
              <a:rPr lang="en-GB" sz="1200" dirty="0" err="1"/>
              <a:t>Logframe</a:t>
            </a:r>
            <a:r>
              <a:rPr lang="en-GB" sz="1200" dirty="0"/>
              <a:t>&gt;:</a:t>
            </a:r>
            <a:endParaRPr lang="ro-RO" sz="1200" i="1" dirty="0"/>
          </a:p>
          <a:p>
            <a:pPr lvl="1"/>
            <a:r>
              <a:rPr lang="en-GB" sz="1200" dirty="0"/>
              <a:t>Please list activities that were planned and that you were not able to implement, explaining the reasons for these.</a:t>
            </a:r>
            <a:endParaRPr lang="ro-RO" sz="1200" dirty="0"/>
          </a:p>
          <a:p>
            <a:pPr lvl="1"/>
            <a:r>
              <a:rPr lang="en-GB" sz="1200" dirty="0"/>
              <a:t>What is your assessment of the results of the Action so far? Include observations on the </a:t>
            </a:r>
            <a:r>
              <a:rPr lang="en-US" sz="1200" dirty="0"/>
              <a:t>performance and the achievement of outputs, outcomes and impact in relation to </a:t>
            </a:r>
            <a:r>
              <a:rPr lang="en-GB" sz="1200" dirty="0"/>
              <a:t>specific and overall objectives, and whether the Action has had any unforeseen positive or negative results (please quantify where possible; refer to </a:t>
            </a:r>
            <a:r>
              <a:rPr lang="en-GB" sz="1200" dirty="0" err="1"/>
              <a:t>Logframe</a:t>
            </a:r>
            <a:r>
              <a:rPr lang="en-GB" sz="1200" dirty="0"/>
              <a:t> Indicators).</a:t>
            </a:r>
            <a:endParaRPr lang="ro-RO" sz="1200" dirty="0"/>
          </a:p>
          <a:p>
            <a:r>
              <a:rPr lang="en-GB" sz="1200" dirty="0"/>
              <a:t>Please list potential risks that may have jeopardized the realisation of some activities and explain how they have been tackled. Refer to </a:t>
            </a:r>
            <a:r>
              <a:rPr lang="en-GB" sz="1200" dirty="0" err="1"/>
              <a:t>logframe</a:t>
            </a:r>
            <a:r>
              <a:rPr lang="en-GB" sz="1200" dirty="0"/>
              <a:t> indicators.</a:t>
            </a:r>
            <a:endParaRPr lang="ro-RO" sz="1200" dirty="0"/>
          </a:p>
          <a:p>
            <a:r>
              <a:rPr lang="en-GB" sz="1200" dirty="0"/>
              <a:t>If relevant, submit a revised </a:t>
            </a:r>
            <a:r>
              <a:rPr lang="en-GB" sz="1200" dirty="0" err="1"/>
              <a:t>logframe</a:t>
            </a:r>
            <a:r>
              <a:rPr lang="en-GB" sz="1200" dirty="0"/>
              <a:t>, highlighting the changes.</a:t>
            </a:r>
            <a:endParaRPr lang="ro-RO" sz="1200" dirty="0"/>
          </a:p>
          <a:p>
            <a:r>
              <a:rPr lang="en-GB" sz="1200" dirty="0"/>
              <a:t>Please list all contracts (works, supplies, services) above 10.000€ awarded for the implementation of the action during the reporting period, giving for each contract the amount, the award procedure followed and the name of the contractor.</a:t>
            </a:r>
            <a:endParaRPr lang="ro-RO" sz="1200" dirty="0"/>
          </a:p>
          <a:p>
            <a:pPr lvl="1"/>
            <a:r>
              <a:rPr lang="en-GB" sz="1200" dirty="0"/>
              <a:t>Please provide an updated action plan </a:t>
            </a:r>
            <a:endParaRPr lang="ro-RO" sz="1200" dirty="0"/>
          </a:p>
        </p:txBody>
      </p:sp>
    </p:spTree>
    <p:extLst>
      <p:ext uri="{BB962C8B-B14F-4D97-AF65-F5344CB8AC3E}">
        <p14:creationId xmlns:p14="http://schemas.microsoft.com/office/powerpoint/2010/main" val="1057513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90824780"/>
              </p:ext>
            </p:extLst>
          </p:nvPr>
        </p:nvGraphicFramePr>
        <p:xfrm>
          <a:off x="179512" y="332657"/>
          <a:ext cx="4032450" cy="5904658"/>
        </p:xfrm>
        <a:graphic>
          <a:graphicData uri="http://schemas.openxmlformats.org/drawingml/2006/table">
            <a:tbl>
              <a:tblPr>
                <a:tableStyleId>{5C22544A-7EE6-4342-B048-85BDC9FD1C3A}</a:tableStyleId>
              </a:tblPr>
              <a:tblGrid>
                <a:gridCol w="731839"/>
                <a:gridCol w="442321"/>
                <a:gridCol w="176928"/>
                <a:gridCol w="176928"/>
                <a:gridCol w="176928"/>
                <a:gridCol w="176928"/>
                <a:gridCol w="176928"/>
                <a:gridCol w="176928"/>
                <a:gridCol w="176928"/>
                <a:gridCol w="176928"/>
                <a:gridCol w="222343"/>
                <a:gridCol w="219978"/>
                <a:gridCol w="219978"/>
                <a:gridCol w="780567"/>
              </a:tblGrid>
              <a:tr h="119076">
                <a:tc gridSpan="14">
                  <a:txBody>
                    <a:bodyPr/>
                    <a:lstStyle/>
                    <a:p>
                      <a:pPr>
                        <a:spcAft>
                          <a:spcPts val="0"/>
                        </a:spcAft>
                      </a:pPr>
                      <a:r>
                        <a:rPr lang="en-GB" sz="600">
                          <a:effectLst/>
                          <a:highlight>
                            <a:srgbClr val="C0C0C0"/>
                          </a:highlight>
                        </a:rPr>
                        <a:t>Year 1</a:t>
                      </a:r>
                      <a:endParaRPr lang="ro-RO" sz="700">
                        <a:effectLst/>
                        <a:latin typeface="Times New Roman"/>
                        <a:ea typeface="Times New Roman"/>
                      </a:endParaRPr>
                    </a:p>
                  </a:txBody>
                  <a:tcPr marL="40734" marR="40734" marT="0" marB="0"/>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r>
              <a:tr h="119076">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gridSpan="6">
                  <a:txBody>
                    <a:bodyPr/>
                    <a:lstStyle/>
                    <a:p>
                      <a:pPr algn="ctr">
                        <a:spcAft>
                          <a:spcPts val="0"/>
                        </a:spcAft>
                      </a:pPr>
                      <a:r>
                        <a:rPr lang="en-GB" sz="600">
                          <a:effectLst/>
                        </a:rPr>
                        <a:t>Semester 1</a:t>
                      </a:r>
                      <a:endParaRPr lang="ro-RO" sz="700">
                        <a:effectLst/>
                        <a:latin typeface="Times New Roman"/>
                        <a:ea typeface="Times New Roman"/>
                      </a:endParaRPr>
                    </a:p>
                  </a:txBody>
                  <a:tcPr marL="40734" marR="40734" marT="0" marB="0"/>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gridSpan="6">
                  <a:txBody>
                    <a:bodyPr/>
                    <a:lstStyle/>
                    <a:p>
                      <a:pPr algn="ctr">
                        <a:spcAft>
                          <a:spcPts val="0"/>
                        </a:spcAft>
                      </a:pPr>
                      <a:r>
                        <a:rPr lang="en-GB" sz="600">
                          <a:effectLst/>
                        </a:rPr>
                        <a:t>Semester 2</a:t>
                      </a:r>
                      <a:endParaRPr lang="ro-RO" sz="700">
                        <a:effectLst/>
                        <a:latin typeface="Times New Roman"/>
                        <a:ea typeface="Times New Roman"/>
                      </a:endParaRPr>
                    </a:p>
                  </a:txBody>
                  <a:tcPr marL="40734" marR="40734" marT="0" marB="0"/>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238153">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Month 1</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2</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3</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4</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5</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6</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7</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8</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9</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10</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11</a:t>
                      </a:r>
                      <a:endParaRPr lang="ro-RO" sz="700">
                        <a:effectLst/>
                        <a:latin typeface="Times New Roman"/>
                        <a:ea typeface="Times New Roman"/>
                      </a:endParaRPr>
                    </a:p>
                  </a:txBody>
                  <a:tcPr marL="40734" marR="40734" marT="0" marB="0"/>
                </a:tc>
                <a:tc>
                  <a:txBody>
                    <a:bodyPr/>
                    <a:lstStyle/>
                    <a:p>
                      <a:pPr>
                        <a:spcAft>
                          <a:spcPts val="0"/>
                        </a:spcAft>
                      </a:pPr>
                      <a:r>
                        <a:rPr lang="en-GB" sz="600">
                          <a:effectLst/>
                          <a:highlight>
                            <a:srgbClr val="C0C0C0"/>
                          </a:highlight>
                        </a:rPr>
                        <a:t>12</a:t>
                      </a:r>
                      <a:endParaRPr lang="ro-RO" sz="700">
                        <a:effectLst/>
                        <a:latin typeface="Times New Roman"/>
                        <a:ea typeface="Times New Roman"/>
                      </a:endParaRPr>
                    </a:p>
                  </a:txBody>
                  <a:tcPr marL="40734" marR="40734" marT="0" marB="0"/>
                </a:tc>
                <a:tc>
                  <a:txBody>
                    <a:bodyPr/>
                    <a:lstStyle/>
                    <a:p>
                      <a:pPr>
                        <a:spcAft>
                          <a:spcPts val="0"/>
                        </a:spcAft>
                      </a:pPr>
                      <a:r>
                        <a:rPr lang="en-GB" sz="600">
                          <a:effectLst/>
                          <a:highlight>
                            <a:srgbClr val="C0C0C0"/>
                          </a:highlight>
                        </a:rPr>
                        <a:t>Implementing body</a:t>
                      </a:r>
                      <a:endParaRPr lang="ro-RO" sz="700">
                        <a:effectLst/>
                        <a:latin typeface="Times New Roman"/>
                        <a:ea typeface="Times New Roman"/>
                      </a:endParaRPr>
                    </a:p>
                  </a:txBody>
                  <a:tcPr marL="40734" marR="40734" marT="0" marB="0"/>
                </a:tc>
              </a:tr>
              <a:tr h="119076">
                <a:tc gridSpan="14">
                  <a:txBody>
                    <a:bodyPr/>
                    <a:lstStyle/>
                    <a:p>
                      <a:pPr>
                        <a:spcAft>
                          <a:spcPts val="0"/>
                        </a:spcAft>
                      </a:pPr>
                      <a:r>
                        <a:rPr lang="en-GB" sz="600">
                          <a:effectLst/>
                          <a:highlight>
                            <a:srgbClr val="C0C0C0"/>
                          </a:highlight>
                        </a:rPr>
                        <a:t>GA 1</a:t>
                      </a:r>
                      <a:endParaRPr lang="ro-RO" sz="700">
                        <a:effectLst/>
                        <a:latin typeface="Times New Roman"/>
                        <a:ea typeface="Times New Roman"/>
                      </a:endParaRPr>
                    </a:p>
                  </a:txBody>
                  <a:tcPr marL="40734" marR="40734" marT="0" marB="0"/>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r>
              <a:tr h="235755">
                <a:tc>
                  <a:txBody>
                    <a:bodyPr/>
                    <a:lstStyle/>
                    <a:p>
                      <a:pPr>
                        <a:spcAft>
                          <a:spcPts val="0"/>
                        </a:spcAft>
                      </a:pPr>
                      <a:r>
                        <a:rPr lang="en-GB" sz="600">
                          <a:effectLst/>
                          <a:highlight>
                            <a:srgbClr val="C0C0C0"/>
                          </a:highlight>
                        </a:rPr>
                        <a:t>Activity 1</a:t>
                      </a:r>
                      <a:r>
                        <a:rPr lang="en-GB" sz="600">
                          <a:effectLst/>
                        </a:rPr>
                        <a:t>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Partner x</a:t>
                      </a:r>
                      <a:endParaRPr lang="ro-RO" sz="700">
                        <a:effectLst/>
                        <a:latin typeface="Times New Roman"/>
                        <a:ea typeface="Times New Roman"/>
                      </a:endParaRPr>
                    </a:p>
                  </a:txBody>
                  <a:tcPr marL="40734" marR="40734" marT="0" marB="0"/>
                </a:tc>
              </a:tr>
              <a:tr h="353632">
                <a:tc>
                  <a:txBody>
                    <a:bodyPr/>
                    <a:lstStyle/>
                    <a:p>
                      <a:pPr algn="r">
                        <a:spcAft>
                          <a:spcPts val="0"/>
                        </a:spcAft>
                      </a:pPr>
                      <a:r>
                        <a:rPr lang="en-GB" sz="600">
                          <a:effectLst/>
                        </a:rPr>
                        <a:t>Preparation Activity 1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353632">
                <a:tc>
                  <a:txBody>
                    <a:bodyPr/>
                    <a:lstStyle/>
                    <a:p>
                      <a:pPr algn="r">
                        <a:spcAft>
                          <a:spcPts val="0"/>
                        </a:spcAft>
                      </a:pPr>
                      <a:r>
                        <a:rPr lang="en-GB" sz="600">
                          <a:effectLst/>
                        </a:rPr>
                        <a:t>Execution Activity 1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235755">
                <a:tc>
                  <a:txBody>
                    <a:bodyPr/>
                    <a:lstStyle/>
                    <a:p>
                      <a:pPr>
                        <a:spcAft>
                          <a:spcPts val="0"/>
                        </a:spcAft>
                      </a:pPr>
                      <a:r>
                        <a:rPr lang="en-GB" sz="600">
                          <a:effectLst/>
                          <a:highlight>
                            <a:srgbClr val="C0C0C0"/>
                          </a:highlight>
                        </a:rPr>
                        <a:t>Activity 2</a:t>
                      </a:r>
                      <a:r>
                        <a:rPr lang="en-GB" sz="600">
                          <a:effectLst/>
                        </a:rPr>
                        <a:t>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Partner y</a:t>
                      </a:r>
                      <a:endParaRPr lang="ro-RO" sz="700">
                        <a:effectLst/>
                        <a:latin typeface="Times New Roman"/>
                        <a:ea typeface="Times New Roman"/>
                      </a:endParaRPr>
                    </a:p>
                  </a:txBody>
                  <a:tcPr marL="40734" marR="40734" marT="0" marB="0"/>
                </a:tc>
              </a:tr>
              <a:tr h="353632">
                <a:tc>
                  <a:txBody>
                    <a:bodyPr/>
                    <a:lstStyle/>
                    <a:p>
                      <a:pPr algn="r">
                        <a:spcAft>
                          <a:spcPts val="0"/>
                        </a:spcAft>
                      </a:pPr>
                      <a:r>
                        <a:rPr lang="en-GB" sz="600">
                          <a:effectLst/>
                        </a:rPr>
                        <a:t>Preparation Activity 2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353632">
                <a:tc>
                  <a:txBody>
                    <a:bodyPr/>
                    <a:lstStyle/>
                    <a:p>
                      <a:pPr algn="r">
                        <a:spcAft>
                          <a:spcPts val="0"/>
                        </a:spcAft>
                      </a:pPr>
                      <a:r>
                        <a:rPr lang="en-GB" sz="600">
                          <a:effectLst/>
                        </a:rPr>
                        <a:t>Execution Activity 2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235755">
                <a:tc>
                  <a:txBody>
                    <a:bodyPr/>
                    <a:lstStyle/>
                    <a:p>
                      <a:pPr>
                        <a:spcAft>
                          <a:spcPts val="0"/>
                        </a:spcAft>
                      </a:pPr>
                      <a:r>
                        <a:rPr lang="en-GB" sz="600">
                          <a:effectLst/>
                          <a:highlight>
                            <a:srgbClr val="C0C0C0"/>
                          </a:highlight>
                        </a:rPr>
                        <a:t>Activity 3</a:t>
                      </a:r>
                      <a:r>
                        <a:rPr lang="en-GB" sz="600">
                          <a:effectLst/>
                        </a:rPr>
                        <a:t>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Partner z</a:t>
                      </a:r>
                      <a:endParaRPr lang="ro-RO" sz="700">
                        <a:effectLst/>
                        <a:latin typeface="Times New Roman"/>
                        <a:ea typeface="Times New Roman"/>
                      </a:endParaRPr>
                    </a:p>
                  </a:txBody>
                  <a:tcPr marL="40734" marR="40734" marT="0" marB="0"/>
                </a:tc>
              </a:tr>
              <a:tr h="119076">
                <a:tc>
                  <a:txBody>
                    <a:bodyPr/>
                    <a:lstStyle/>
                    <a:p>
                      <a:pPr algn="just">
                        <a:spcAft>
                          <a:spcPts val="0"/>
                        </a:spcAft>
                      </a:pPr>
                      <a:r>
                        <a:rPr lang="en-GB" sz="600">
                          <a:effectLst/>
                        </a:rPr>
                        <a:t>Etc.</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119076">
                <a:tc gridSpan="13">
                  <a:txBody>
                    <a:bodyPr/>
                    <a:lstStyle/>
                    <a:p>
                      <a:pPr algn="just">
                        <a:spcAft>
                          <a:spcPts val="0"/>
                        </a:spcAft>
                      </a:pPr>
                      <a:r>
                        <a:rPr lang="en-GB" sz="600">
                          <a:effectLst/>
                          <a:highlight>
                            <a:srgbClr val="C0C0C0"/>
                          </a:highlight>
                        </a:rPr>
                        <a:t>GA 2</a:t>
                      </a:r>
                      <a:r>
                        <a:rPr lang="en-GB" sz="600">
                          <a:effectLst/>
                        </a:rPr>
                        <a:t> </a:t>
                      </a:r>
                      <a:endParaRPr lang="ro-RO" sz="700">
                        <a:effectLst/>
                        <a:latin typeface="Times New Roman"/>
                        <a:ea typeface="Times New Roman"/>
                      </a:endParaRPr>
                    </a:p>
                  </a:txBody>
                  <a:tcPr marL="40734" marR="40734" marT="0" marB="0"/>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235755">
                <a:tc>
                  <a:txBody>
                    <a:bodyPr/>
                    <a:lstStyle/>
                    <a:p>
                      <a:pPr>
                        <a:spcAft>
                          <a:spcPts val="0"/>
                        </a:spcAft>
                      </a:pPr>
                      <a:r>
                        <a:rPr lang="en-GB" sz="600">
                          <a:effectLst/>
                          <a:highlight>
                            <a:srgbClr val="C0C0C0"/>
                          </a:highlight>
                        </a:rPr>
                        <a:t>Activity 1</a:t>
                      </a:r>
                      <a:r>
                        <a:rPr lang="en-GB" sz="600">
                          <a:effectLst/>
                        </a:rPr>
                        <a:t>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Partner x</a:t>
                      </a:r>
                      <a:endParaRPr lang="ro-RO" sz="700">
                        <a:effectLst/>
                        <a:latin typeface="Times New Roman"/>
                        <a:ea typeface="Times New Roman"/>
                      </a:endParaRPr>
                    </a:p>
                  </a:txBody>
                  <a:tcPr marL="40734" marR="40734" marT="0" marB="0"/>
                </a:tc>
              </a:tr>
              <a:tr h="353632">
                <a:tc>
                  <a:txBody>
                    <a:bodyPr/>
                    <a:lstStyle/>
                    <a:p>
                      <a:pPr algn="r">
                        <a:spcAft>
                          <a:spcPts val="0"/>
                        </a:spcAft>
                      </a:pPr>
                      <a:r>
                        <a:rPr lang="en-GB" sz="600">
                          <a:effectLst/>
                        </a:rPr>
                        <a:t>Preparation Activity 1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353632">
                <a:tc>
                  <a:txBody>
                    <a:bodyPr/>
                    <a:lstStyle/>
                    <a:p>
                      <a:pPr algn="r">
                        <a:spcAft>
                          <a:spcPts val="0"/>
                        </a:spcAft>
                      </a:pPr>
                      <a:r>
                        <a:rPr lang="en-GB" sz="600">
                          <a:effectLst/>
                        </a:rPr>
                        <a:t>Execution Activity 1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235755">
                <a:tc>
                  <a:txBody>
                    <a:bodyPr/>
                    <a:lstStyle/>
                    <a:p>
                      <a:pPr>
                        <a:spcAft>
                          <a:spcPts val="0"/>
                        </a:spcAft>
                      </a:pPr>
                      <a:r>
                        <a:rPr lang="en-GB" sz="600">
                          <a:effectLst/>
                          <a:highlight>
                            <a:srgbClr val="C0C0C0"/>
                          </a:highlight>
                        </a:rPr>
                        <a:t>Activity 2</a:t>
                      </a:r>
                      <a:r>
                        <a:rPr lang="en-GB" sz="600">
                          <a:effectLst/>
                        </a:rPr>
                        <a:t>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Partner y</a:t>
                      </a:r>
                      <a:endParaRPr lang="ro-RO" sz="700">
                        <a:effectLst/>
                        <a:latin typeface="Times New Roman"/>
                        <a:ea typeface="Times New Roman"/>
                      </a:endParaRPr>
                    </a:p>
                  </a:txBody>
                  <a:tcPr marL="40734" marR="40734" marT="0" marB="0"/>
                </a:tc>
              </a:tr>
              <a:tr h="353632">
                <a:tc>
                  <a:txBody>
                    <a:bodyPr/>
                    <a:lstStyle/>
                    <a:p>
                      <a:pPr algn="r">
                        <a:spcAft>
                          <a:spcPts val="0"/>
                        </a:spcAft>
                      </a:pPr>
                      <a:r>
                        <a:rPr lang="en-GB" sz="600">
                          <a:effectLst/>
                        </a:rPr>
                        <a:t>Preparation Activity 2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353632">
                <a:tc>
                  <a:txBody>
                    <a:bodyPr/>
                    <a:lstStyle/>
                    <a:p>
                      <a:pPr algn="r">
                        <a:spcAft>
                          <a:spcPts val="0"/>
                        </a:spcAft>
                      </a:pPr>
                      <a:r>
                        <a:rPr lang="en-GB" sz="600">
                          <a:effectLst/>
                        </a:rPr>
                        <a:t>Execution Activity 2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235755">
                <a:tc>
                  <a:txBody>
                    <a:bodyPr/>
                    <a:lstStyle/>
                    <a:p>
                      <a:pPr>
                        <a:spcAft>
                          <a:spcPts val="0"/>
                        </a:spcAft>
                      </a:pPr>
                      <a:r>
                        <a:rPr lang="en-GB" sz="600">
                          <a:effectLst/>
                          <a:highlight>
                            <a:srgbClr val="C0C0C0"/>
                          </a:highlight>
                        </a:rPr>
                        <a:t>Activity 3</a:t>
                      </a:r>
                      <a:r>
                        <a:rPr lang="en-GB" sz="600">
                          <a:effectLst/>
                        </a:rPr>
                        <a:t>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Partner z</a:t>
                      </a:r>
                      <a:endParaRPr lang="ro-RO" sz="700">
                        <a:effectLst/>
                        <a:latin typeface="Times New Roman"/>
                        <a:ea typeface="Times New Roman"/>
                      </a:endParaRPr>
                    </a:p>
                  </a:txBody>
                  <a:tcPr marL="40734" marR="40734" marT="0" marB="0"/>
                </a:tc>
              </a:tr>
              <a:tr h="119076">
                <a:tc>
                  <a:txBody>
                    <a:bodyPr/>
                    <a:lstStyle/>
                    <a:p>
                      <a:pPr algn="just">
                        <a:spcAft>
                          <a:spcPts val="0"/>
                        </a:spcAft>
                      </a:pPr>
                      <a:r>
                        <a:rPr lang="en-GB" sz="600">
                          <a:effectLst/>
                        </a:rPr>
                        <a:t>Etc.</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 </a:t>
                      </a:r>
                      <a:endParaRPr lang="ro-RO" sz="700">
                        <a:effectLst/>
                        <a:latin typeface="Times New Roman"/>
                        <a:ea typeface="Times New Roman"/>
                      </a:endParaRPr>
                    </a:p>
                  </a:txBody>
                  <a:tcPr marL="40734" marR="40734" marT="0" marB="0"/>
                </a:tc>
              </a:tr>
              <a:tr h="119076">
                <a:tc gridSpan="14">
                  <a:txBody>
                    <a:bodyPr/>
                    <a:lstStyle/>
                    <a:p>
                      <a:pPr>
                        <a:spcAft>
                          <a:spcPts val="0"/>
                        </a:spcAft>
                      </a:pPr>
                      <a:r>
                        <a:rPr lang="en-GB" sz="600">
                          <a:effectLst/>
                          <a:highlight>
                            <a:srgbClr val="C0C0C0"/>
                          </a:highlight>
                        </a:rPr>
                        <a:t>GA 3</a:t>
                      </a:r>
                      <a:r>
                        <a:rPr lang="en-GB" sz="600">
                          <a:effectLst/>
                        </a:rPr>
                        <a:t> </a:t>
                      </a:r>
                      <a:endParaRPr lang="ro-RO" sz="700">
                        <a:effectLst/>
                        <a:latin typeface="Times New Roman"/>
                        <a:ea typeface="Times New Roman"/>
                      </a:endParaRPr>
                    </a:p>
                  </a:txBody>
                  <a:tcPr marL="40734" marR="40734" marT="0" marB="0"/>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r>
              <a:tr h="235755">
                <a:tc>
                  <a:txBody>
                    <a:bodyPr/>
                    <a:lstStyle/>
                    <a:p>
                      <a:pPr>
                        <a:spcAft>
                          <a:spcPts val="0"/>
                        </a:spcAft>
                      </a:pPr>
                      <a:r>
                        <a:rPr lang="en-GB" sz="600">
                          <a:effectLst/>
                          <a:highlight>
                            <a:srgbClr val="C0C0C0"/>
                          </a:highlight>
                        </a:rPr>
                        <a:t>Activity 1</a:t>
                      </a:r>
                      <a:r>
                        <a:rPr lang="en-GB" sz="600">
                          <a:effectLst/>
                        </a:rPr>
                        <a:t>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a:effectLst/>
                        </a:rPr>
                        <a:t>Partner x</a:t>
                      </a:r>
                      <a:endParaRPr lang="ro-RO" sz="700">
                        <a:effectLst/>
                        <a:latin typeface="Times New Roman"/>
                        <a:ea typeface="Times New Roman"/>
                      </a:endParaRPr>
                    </a:p>
                  </a:txBody>
                  <a:tcPr marL="40734" marR="40734" marT="0" marB="0"/>
                </a:tc>
              </a:tr>
              <a:tr h="353632">
                <a:tc>
                  <a:txBody>
                    <a:bodyPr/>
                    <a:lstStyle/>
                    <a:p>
                      <a:pPr algn="r">
                        <a:spcAft>
                          <a:spcPts val="0"/>
                        </a:spcAft>
                      </a:pPr>
                      <a:r>
                        <a:rPr lang="en-GB" sz="600">
                          <a:effectLst/>
                        </a:rPr>
                        <a:t>Preparation Activity 1 (title)</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highlight>
                            <a:srgbClr val="C0C0C0"/>
                          </a:highligh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lgn="just">
                        <a:spcAft>
                          <a:spcPts val="0"/>
                        </a:spcAft>
                      </a:pPr>
                      <a:r>
                        <a:rPr lang="en-GB" sz="600">
                          <a:effectLst/>
                        </a:rPr>
                        <a:t> </a:t>
                      </a:r>
                      <a:endParaRPr lang="ro-RO" sz="700">
                        <a:effectLst/>
                        <a:latin typeface="Times New Roman"/>
                        <a:ea typeface="Times New Roman"/>
                      </a:endParaRPr>
                    </a:p>
                  </a:txBody>
                  <a:tcPr marL="40734" marR="40734" marT="0" marB="0"/>
                </a:tc>
                <a:tc>
                  <a:txBody>
                    <a:bodyPr/>
                    <a:lstStyle/>
                    <a:p>
                      <a:pPr>
                        <a:spcAft>
                          <a:spcPts val="0"/>
                        </a:spcAft>
                      </a:pPr>
                      <a:r>
                        <a:rPr lang="en-GB" sz="600" dirty="0">
                          <a:effectLst/>
                        </a:rPr>
                        <a:t> </a:t>
                      </a:r>
                      <a:endParaRPr lang="ro-RO" sz="700" dirty="0">
                        <a:effectLst/>
                        <a:latin typeface="Times New Roman"/>
                        <a:ea typeface="Times New Roman"/>
                      </a:endParaRPr>
                    </a:p>
                  </a:txBody>
                  <a:tcPr marL="40734" marR="40734" marT="0" marB="0"/>
                </a:tc>
              </a:tr>
            </a:tbl>
          </a:graphicData>
        </a:graphic>
      </p:graphicFrame>
      <p:sp>
        <p:nvSpPr>
          <p:cNvPr id="4" name="Rectangle 3"/>
          <p:cNvSpPr/>
          <p:nvPr/>
        </p:nvSpPr>
        <p:spPr>
          <a:xfrm>
            <a:off x="4283968" y="335846"/>
            <a:ext cx="4572000" cy="6001643"/>
          </a:xfrm>
          <a:prstGeom prst="rect">
            <a:avLst/>
          </a:prstGeom>
        </p:spPr>
        <p:txBody>
          <a:bodyPr>
            <a:spAutoFit/>
          </a:bodyPr>
          <a:lstStyle/>
          <a:p>
            <a:pPr lvl="0"/>
            <a:r>
              <a:rPr lang="en-GB" sz="1200" b="1" dirty="0" smtClean="0"/>
              <a:t>3. Partners </a:t>
            </a:r>
            <a:r>
              <a:rPr lang="en-GB" sz="1200" b="1" dirty="0"/>
              <a:t>and other Co-operation</a:t>
            </a:r>
            <a:endParaRPr lang="ro-RO" sz="1200" dirty="0"/>
          </a:p>
          <a:p>
            <a:pPr lvl="1"/>
            <a:r>
              <a:rPr lang="en-GB" sz="1200" dirty="0"/>
              <a:t>How do you assess the relationship between the formal partners of this Action (i.e. those partners which have signed a partnership agreement)? Please provide specific information for each partner organisation.</a:t>
            </a:r>
            <a:endParaRPr lang="ro-RO" sz="1200" dirty="0"/>
          </a:p>
          <a:p>
            <a:pPr lvl="1"/>
            <a:r>
              <a:rPr lang="en-GB" sz="1200" dirty="0"/>
              <a:t>How would you assess the relationship between your organisation and State authorities in the Action countries? How has this relationship affected the Action? </a:t>
            </a:r>
            <a:endParaRPr lang="ro-RO" sz="1200" i="1" dirty="0"/>
          </a:p>
          <a:p>
            <a:pPr lvl="1"/>
            <a:r>
              <a:rPr lang="en-GB" sz="1200" dirty="0"/>
              <a:t>Where applicable, describe your relationship with any other organisations involved in implementing the Action:</a:t>
            </a:r>
            <a:endParaRPr lang="ro-RO" sz="1200" i="1" dirty="0"/>
          </a:p>
          <a:p>
            <a:pPr lvl="0"/>
            <a:r>
              <a:rPr lang="en-GB" sz="1200" dirty="0"/>
              <a:t>Associate(s) (if any)</a:t>
            </a:r>
            <a:endParaRPr lang="ro-RO" sz="1200" i="1" dirty="0"/>
          </a:p>
          <a:p>
            <a:pPr lvl="0"/>
            <a:r>
              <a:rPr lang="en-GB" sz="1200" dirty="0"/>
              <a:t>Sub-contractor(s) (if any)</a:t>
            </a:r>
            <a:endParaRPr lang="ro-RO" sz="1200" i="1" dirty="0"/>
          </a:p>
          <a:p>
            <a:pPr lvl="0"/>
            <a:r>
              <a:rPr lang="en-GB" sz="1200" dirty="0"/>
              <a:t>Final Beneficiaries and Target groups</a:t>
            </a:r>
            <a:endParaRPr lang="ro-RO" sz="1200" i="1" dirty="0"/>
          </a:p>
          <a:p>
            <a:pPr lvl="0"/>
            <a:r>
              <a:rPr lang="en-GB" sz="1200" dirty="0"/>
              <a:t>Other third parties involved (including other donors, other government agencies or local government units, NGOs, </a:t>
            </a:r>
            <a:r>
              <a:rPr lang="en-GB" sz="1200" dirty="0" err="1"/>
              <a:t>etc</a:t>
            </a:r>
            <a:r>
              <a:rPr lang="en-GB" sz="1200" dirty="0"/>
              <a:t>)</a:t>
            </a:r>
            <a:endParaRPr lang="ro-RO" sz="1200" i="1" dirty="0"/>
          </a:p>
          <a:p>
            <a:pPr lvl="1"/>
            <a:r>
              <a:rPr lang="en-GB" sz="1200" dirty="0"/>
              <a:t>Where applicable, outline any links and synergies you have developed with other actions.</a:t>
            </a:r>
            <a:endParaRPr lang="ro-RO" sz="1200" i="1" dirty="0"/>
          </a:p>
          <a:p>
            <a:pPr lvl="1"/>
            <a:r>
              <a:rPr lang="en-GB" sz="1200" dirty="0"/>
              <a:t>If your organisation has received previous EU grants in view of strengthening the same target group, in how far has this Action been able to build upon/complement the previous one(s)? (List all previous relevant EU grants</a:t>
            </a:r>
            <a:r>
              <a:rPr lang="en-GB" sz="1200" dirty="0" smtClean="0"/>
              <a:t>).</a:t>
            </a:r>
          </a:p>
          <a:p>
            <a:pPr lvl="1"/>
            <a:endParaRPr lang="ro-RO" sz="1200" i="1" dirty="0"/>
          </a:p>
          <a:p>
            <a:pPr lvl="0"/>
            <a:r>
              <a:rPr lang="en-GB" sz="1200" b="1" dirty="0" smtClean="0"/>
              <a:t>4. Visibility </a:t>
            </a:r>
            <a:endParaRPr lang="ro-RO" sz="1200" dirty="0"/>
          </a:p>
          <a:p>
            <a:r>
              <a:rPr lang="en-GB" sz="1200" dirty="0"/>
              <a:t>How is the visibility of the EU contribution being ensured in the Action?</a:t>
            </a:r>
            <a:endParaRPr lang="ro-RO" sz="1200" dirty="0"/>
          </a:p>
          <a:p>
            <a:r>
              <a:rPr lang="en-GB" sz="1200" b="1" dirty="0"/>
              <a:t>The European Commission may wish to publicise the results of Actions. Do you have any objection to this report being published on </a:t>
            </a:r>
            <a:r>
              <a:rPr lang="en-GB" sz="1200" b="1" dirty="0" err="1"/>
              <a:t>EuropeAid</a:t>
            </a:r>
            <a:r>
              <a:rPr lang="en-GB" sz="1200" b="1" dirty="0"/>
              <a:t> Co-operation Office website? If so, please state your objections here.</a:t>
            </a:r>
            <a:endParaRPr lang="ro-RO" sz="1200" dirty="0"/>
          </a:p>
          <a:p>
            <a:r>
              <a:rPr lang="en-GB" sz="1200" dirty="0"/>
              <a:t> </a:t>
            </a:r>
            <a:endParaRPr lang="ro-RO" sz="1200" dirty="0"/>
          </a:p>
          <a:p>
            <a:r>
              <a:rPr lang="en-GB" sz="1200" dirty="0"/>
              <a:t> </a:t>
            </a:r>
            <a:endParaRPr lang="ro-RO" sz="1200" dirty="0"/>
          </a:p>
          <a:p>
            <a:r>
              <a:rPr lang="en-GB" sz="1200" dirty="0"/>
              <a:t>Name of the contact person for the Action</a:t>
            </a:r>
            <a:r>
              <a:rPr lang="en-GB" sz="1200" dirty="0" smtClean="0"/>
              <a:t>:</a:t>
            </a:r>
            <a:endParaRPr lang="ro-RO" sz="1200" dirty="0"/>
          </a:p>
        </p:txBody>
      </p:sp>
    </p:spTree>
    <p:extLst>
      <p:ext uri="{BB962C8B-B14F-4D97-AF65-F5344CB8AC3E}">
        <p14:creationId xmlns:p14="http://schemas.microsoft.com/office/powerpoint/2010/main" val="2736513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832178"/>
            <a:ext cx="4290060" cy="5170646"/>
          </a:xfrm>
          <a:prstGeom prst="rect">
            <a:avLst/>
          </a:prstGeom>
        </p:spPr>
        <p:txBody>
          <a:bodyPr wrap="square">
            <a:spAutoFit/>
          </a:bodyPr>
          <a:lstStyle/>
          <a:p>
            <a:r>
              <a:rPr lang="ro-RO" b="1" dirty="0"/>
              <a:t> </a:t>
            </a:r>
            <a:endParaRPr lang="ro-RO" dirty="0"/>
          </a:p>
          <a:p>
            <a:r>
              <a:rPr lang="ro-RO" sz="1200" b="1" dirty="0" err="1"/>
              <a:t>Header</a:t>
            </a:r>
            <a:r>
              <a:rPr lang="ro-RO" sz="1200" b="1" dirty="0"/>
              <a:t> of </a:t>
            </a:r>
            <a:r>
              <a:rPr lang="ro-RO" sz="1200" b="1" dirty="0" err="1"/>
              <a:t>the</a:t>
            </a:r>
            <a:r>
              <a:rPr lang="ro-RO" sz="1200" b="1" dirty="0"/>
              <a:t> grant </a:t>
            </a:r>
            <a:r>
              <a:rPr lang="ro-RO" sz="1200" b="1" dirty="0" err="1"/>
              <a:t>beneficiary</a:t>
            </a:r>
            <a:r>
              <a:rPr lang="ro-RO" sz="1200" b="1" dirty="0"/>
              <a:t> </a:t>
            </a:r>
            <a:endParaRPr lang="ro-RO" sz="1200" dirty="0"/>
          </a:p>
          <a:p>
            <a:r>
              <a:rPr lang="ro-RO" sz="1200" dirty="0"/>
              <a:t> </a:t>
            </a:r>
          </a:p>
          <a:p>
            <a:r>
              <a:rPr lang="ro-RO" sz="1200" dirty="0"/>
              <a:t>Reg. No.................../ date............</a:t>
            </a:r>
          </a:p>
          <a:p>
            <a:r>
              <a:rPr lang="ro-RO" sz="1200" dirty="0"/>
              <a:t> </a:t>
            </a:r>
          </a:p>
          <a:p>
            <a:r>
              <a:rPr lang="ro-RO" sz="1200" dirty="0"/>
              <a:t>TO:		JMA</a:t>
            </a:r>
          </a:p>
          <a:p>
            <a:r>
              <a:rPr lang="ro-RO" sz="1200" dirty="0"/>
              <a:t>ATTN: 	Mr. Iuliu Bara, </a:t>
            </a:r>
            <a:r>
              <a:rPr lang="ro-RO" sz="1200" dirty="0" err="1"/>
              <a:t>Head</a:t>
            </a:r>
            <a:r>
              <a:rPr lang="ro-RO" sz="1200" dirty="0"/>
              <a:t> of JMA</a:t>
            </a:r>
          </a:p>
          <a:p>
            <a:r>
              <a:rPr lang="ro-RO" sz="1200" dirty="0" err="1"/>
              <a:t>To</a:t>
            </a:r>
            <a:r>
              <a:rPr lang="ro-RO" sz="1200" dirty="0"/>
              <a:t>:		JTS (??)</a:t>
            </a:r>
          </a:p>
          <a:p>
            <a:r>
              <a:rPr lang="ro-RO" sz="1200" dirty="0" err="1"/>
              <a:t>Attn</a:t>
            </a:r>
            <a:r>
              <a:rPr lang="ro-RO" sz="1200" dirty="0"/>
              <a:t>: 	</a:t>
            </a:r>
          </a:p>
          <a:p>
            <a:r>
              <a:rPr lang="ro-RO" sz="1200" dirty="0" err="1"/>
              <a:t>Ref</a:t>
            </a:r>
            <a:r>
              <a:rPr lang="ro-RO" sz="1200" dirty="0"/>
              <a:t>.		</a:t>
            </a:r>
            <a:r>
              <a:rPr lang="en-GB" sz="1200" dirty="0"/>
              <a:t>Contract no &amp; MIS no</a:t>
            </a:r>
            <a:endParaRPr lang="ro-RO" sz="1200" dirty="0"/>
          </a:p>
          <a:p>
            <a:r>
              <a:rPr lang="ro-RO" sz="1200" dirty="0" err="1"/>
              <a:t>Title</a:t>
            </a:r>
            <a:r>
              <a:rPr lang="ro-RO" sz="1200" dirty="0"/>
              <a:t> of </a:t>
            </a:r>
            <a:r>
              <a:rPr lang="ro-RO" sz="1200" dirty="0" err="1"/>
              <a:t>the</a:t>
            </a:r>
            <a:r>
              <a:rPr lang="ro-RO" sz="1200" dirty="0"/>
              <a:t> </a:t>
            </a:r>
            <a:r>
              <a:rPr lang="ro-RO" sz="1200" dirty="0" err="1"/>
              <a:t>action</a:t>
            </a:r>
            <a:r>
              <a:rPr lang="ro-RO" sz="1200" dirty="0"/>
              <a:t>: </a:t>
            </a:r>
          </a:p>
          <a:p>
            <a:r>
              <a:rPr lang="ro-RO" sz="1200" dirty="0" err="1"/>
              <a:t>Subject</a:t>
            </a:r>
            <a:r>
              <a:rPr lang="ro-RO" sz="1200" dirty="0"/>
              <a:t>:                                                                   </a:t>
            </a:r>
          </a:p>
          <a:p>
            <a:r>
              <a:rPr lang="ro-RO" sz="1200" b="1" dirty="0"/>
              <a:t> </a:t>
            </a:r>
          </a:p>
          <a:p>
            <a:r>
              <a:rPr lang="ro-RO" sz="1200" b="1" dirty="0"/>
              <a:t> </a:t>
            </a:r>
          </a:p>
          <a:p>
            <a:r>
              <a:rPr lang="ro-RO" sz="1200" b="1" dirty="0"/>
              <a:t>NOTIFICATION NO  ........</a:t>
            </a:r>
          </a:p>
          <a:p>
            <a:r>
              <a:rPr lang="ro-RO" sz="1200" dirty="0"/>
              <a:t> </a:t>
            </a:r>
          </a:p>
          <a:p>
            <a:r>
              <a:rPr lang="ro-RO" sz="1200" dirty="0" err="1"/>
              <a:t>We</a:t>
            </a:r>
            <a:r>
              <a:rPr lang="ro-RO" sz="1200" dirty="0"/>
              <a:t> </a:t>
            </a:r>
            <a:r>
              <a:rPr lang="ro-RO" sz="1200" dirty="0" err="1"/>
              <a:t>hereby</a:t>
            </a:r>
            <a:r>
              <a:rPr lang="ro-RO" sz="1200" dirty="0"/>
              <a:t> </a:t>
            </a:r>
            <a:r>
              <a:rPr lang="ro-RO" sz="1200" dirty="0" err="1"/>
              <a:t>notify</a:t>
            </a:r>
            <a:r>
              <a:rPr lang="ro-RO" sz="1200" dirty="0"/>
              <a:t> </a:t>
            </a:r>
            <a:r>
              <a:rPr lang="ro-RO" sz="1200" dirty="0" err="1"/>
              <a:t>you</a:t>
            </a:r>
            <a:r>
              <a:rPr lang="ro-RO" sz="1200" dirty="0"/>
              <a:t> </a:t>
            </a:r>
            <a:r>
              <a:rPr lang="ro-RO" sz="1200" dirty="0" err="1"/>
              <a:t>the</a:t>
            </a:r>
            <a:r>
              <a:rPr lang="ro-RO" sz="1200" dirty="0"/>
              <a:t> </a:t>
            </a:r>
            <a:r>
              <a:rPr lang="ro-RO" sz="1200" dirty="0" err="1"/>
              <a:t>following</a:t>
            </a:r>
            <a:r>
              <a:rPr lang="ro-RO" sz="1200" dirty="0"/>
              <a:t> </a:t>
            </a:r>
            <a:r>
              <a:rPr lang="ro-RO" sz="1200" dirty="0" err="1"/>
              <a:t>change</a:t>
            </a:r>
            <a:r>
              <a:rPr lang="ro-RO" sz="1200" dirty="0"/>
              <a:t>(s) </a:t>
            </a:r>
            <a:r>
              <a:rPr lang="ro-RO" sz="1200" dirty="0" err="1"/>
              <a:t>to</a:t>
            </a:r>
            <a:r>
              <a:rPr lang="ro-RO" sz="1200" dirty="0"/>
              <a:t> </a:t>
            </a:r>
            <a:r>
              <a:rPr lang="ro-RO" sz="1200" dirty="0" err="1"/>
              <a:t>the</a:t>
            </a:r>
            <a:r>
              <a:rPr lang="ro-RO" sz="1200" dirty="0"/>
              <a:t> grant contract </a:t>
            </a:r>
            <a:r>
              <a:rPr lang="ro-RO" sz="1200" dirty="0" err="1"/>
              <a:t>specified</a:t>
            </a:r>
            <a:r>
              <a:rPr lang="ro-RO" sz="1200" dirty="0"/>
              <a:t> </a:t>
            </a:r>
            <a:r>
              <a:rPr lang="ro-RO" sz="1200" dirty="0" err="1"/>
              <a:t>above</a:t>
            </a:r>
            <a:r>
              <a:rPr lang="ro-RO" sz="1200" dirty="0"/>
              <a:t>. </a:t>
            </a:r>
            <a:r>
              <a:rPr lang="ro-RO" sz="1200" dirty="0" err="1"/>
              <a:t>We</a:t>
            </a:r>
            <a:r>
              <a:rPr lang="ro-RO" sz="1200" dirty="0"/>
              <a:t> Prin prezenta vă notificăm următoarea modificare </a:t>
            </a:r>
            <a:r>
              <a:rPr lang="ro-RO" sz="1200" i="1" dirty="0"/>
              <a:t>/ </a:t>
            </a:r>
            <a:r>
              <a:rPr lang="ro-RO" sz="1200" dirty="0"/>
              <a:t>următoarele modificări la contractul de grant mai sus menţionat. Menţionăm că modificarea / modificările nu afectează scopul şi obiectivele proiectului, rezultatele estimate şi nici bugetul total al contractului şi respectă prevederile Art.9.2 din Condiţii Generale aplicabile contractelor de grant finanţate de Comunitatea Europeană pentru acţiuni externe (Anexa II la Contractul de Grant) .</a:t>
            </a:r>
          </a:p>
          <a:p>
            <a:r>
              <a:rPr lang="ro-RO" sz="1200" dirty="0"/>
              <a:t> </a:t>
            </a:r>
          </a:p>
          <a:p>
            <a:endParaRPr lang="ro-RO" sz="1200" dirty="0"/>
          </a:p>
        </p:txBody>
      </p:sp>
      <p:sp>
        <p:nvSpPr>
          <p:cNvPr id="3" name="Rectangle 2"/>
          <p:cNvSpPr/>
          <p:nvPr/>
        </p:nvSpPr>
        <p:spPr>
          <a:xfrm>
            <a:off x="4644008" y="832178"/>
            <a:ext cx="4320480" cy="4801314"/>
          </a:xfrm>
          <a:prstGeom prst="rect">
            <a:avLst/>
          </a:prstGeom>
        </p:spPr>
        <p:txBody>
          <a:bodyPr wrap="square">
            <a:spAutoFit/>
          </a:bodyPr>
          <a:lstStyle/>
          <a:p>
            <a:r>
              <a:rPr lang="ro-RO" b="1" dirty="0"/>
              <a:t> </a:t>
            </a:r>
            <a:endParaRPr lang="ro-RO" dirty="0"/>
          </a:p>
          <a:p>
            <a:r>
              <a:rPr lang="ro-RO" sz="1200" u="sng" dirty="0" smtClean="0"/>
              <a:t>a</a:t>
            </a:r>
            <a:r>
              <a:rPr lang="ro-RO" sz="1200" u="sng" dirty="0"/>
              <a:t>. </a:t>
            </a:r>
            <a:r>
              <a:rPr lang="ro-RO" sz="1200" u="sng" dirty="0" err="1"/>
              <a:t>Requested</a:t>
            </a:r>
            <a:r>
              <a:rPr lang="ro-RO" sz="1200" u="sng" dirty="0"/>
              <a:t> </a:t>
            </a:r>
            <a:r>
              <a:rPr lang="ro-RO" sz="1200" u="sng" dirty="0" err="1"/>
              <a:t>change</a:t>
            </a:r>
            <a:endParaRPr lang="ro-RO" sz="1200" dirty="0"/>
          </a:p>
          <a:p>
            <a:r>
              <a:rPr lang="ro-RO" sz="1200" i="1" dirty="0"/>
              <a:t>…....................................</a:t>
            </a:r>
            <a:endParaRPr lang="ro-RO" sz="1200" dirty="0"/>
          </a:p>
          <a:p>
            <a:r>
              <a:rPr lang="ro-RO" sz="1200" i="1" dirty="0"/>
              <a:t>Ex. 1- </a:t>
            </a:r>
            <a:r>
              <a:rPr lang="ro-RO" sz="1200" i="1" dirty="0" err="1"/>
              <a:t>Change</a:t>
            </a:r>
            <a:r>
              <a:rPr lang="ro-RO" sz="1200" i="1" dirty="0"/>
              <a:t> of </a:t>
            </a:r>
            <a:r>
              <a:rPr lang="ro-RO" sz="1200" i="1" dirty="0" err="1"/>
              <a:t>the</a:t>
            </a:r>
            <a:r>
              <a:rPr lang="ro-RO" sz="1200" i="1" dirty="0"/>
              <a:t> </a:t>
            </a:r>
            <a:r>
              <a:rPr lang="ro-RO" sz="1200" i="1" dirty="0" err="1"/>
              <a:t>official</a:t>
            </a:r>
            <a:r>
              <a:rPr lang="ro-RO" sz="1200" i="1" dirty="0"/>
              <a:t> </a:t>
            </a:r>
            <a:r>
              <a:rPr lang="ro-RO" sz="1200" i="1" dirty="0" err="1"/>
              <a:t>address</a:t>
            </a:r>
            <a:r>
              <a:rPr lang="ro-RO" sz="1200" i="1" dirty="0"/>
              <a:t> </a:t>
            </a:r>
            <a:r>
              <a:rPr lang="ro-RO" sz="1200" i="1" dirty="0" err="1"/>
              <a:t>of</a:t>
            </a:r>
            <a:r>
              <a:rPr lang="ro-RO" sz="1200" i="1" dirty="0"/>
              <a:t> </a:t>
            </a:r>
            <a:r>
              <a:rPr lang="ro-RO" sz="1200" i="1" dirty="0" err="1"/>
              <a:t>the</a:t>
            </a:r>
            <a:r>
              <a:rPr lang="ro-RO" sz="1200" i="1" dirty="0"/>
              <a:t> grant </a:t>
            </a:r>
            <a:r>
              <a:rPr lang="ro-RO" sz="1200" i="1" dirty="0" err="1"/>
              <a:t>beneficiary</a:t>
            </a:r>
            <a:r>
              <a:rPr lang="ro-RO" sz="1200" i="1" dirty="0"/>
              <a:t> </a:t>
            </a:r>
            <a:endParaRPr lang="ro-RO" sz="1200" dirty="0"/>
          </a:p>
          <a:p>
            <a:r>
              <a:rPr lang="ro-RO" sz="1200" i="1" dirty="0"/>
              <a:t> Ex. 2 – </a:t>
            </a:r>
            <a:r>
              <a:rPr lang="ro-RO" sz="1200" i="1" dirty="0" err="1"/>
              <a:t>Change</a:t>
            </a:r>
            <a:r>
              <a:rPr lang="ro-RO" sz="1200" i="1" dirty="0"/>
              <a:t> of </a:t>
            </a:r>
            <a:r>
              <a:rPr lang="ro-RO" sz="1200" i="1" dirty="0" err="1"/>
              <a:t>the</a:t>
            </a:r>
            <a:r>
              <a:rPr lang="ro-RO" sz="1200" i="1" dirty="0"/>
              <a:t> auditor…</a:t>
            </a:r>
            <a:endParaRPr lang="ro-RO" sz="1200" dirty="0"/>
          </a:p>
          <a:p>
            <a:r>
              <a:rPr lang="ro-RO" sz="1200" i="1" dirty="0"/>
              <a:t>Ex 3- Transfer </a:t>
            </a:r>
            <a:r>
              <a:rPr lang="en-GB" sz="1200" i="1" dirty="0"/>
              <a:t>between items within the same main budget heading [ including cancellation or introduction of an item], </a:t>
            </a:r>
            <a:r>
              <a:rPr lang="en-GB" sz="1200" b="1" i="1" dirty="0"/>
              <a:t>or </a:t>
            </a:r>
            <a:r>
              <a:rPr lang="en-GB" sz="1200" i="1" dirty="0"/>
              <a:t>a transfer between main budget headings involving a variation of 15% or less of the amount originally entered [or as modified by addendum] in relation to each concerned main heading for eligible costs ....</a:t>
            </a:r>
            <a:endParaRPr lang="ro-RO" sz="1200" dirty="0"/>
          </a:p>
          <a:p>
            <a:r>
              <a:rPr lang="ro-RO" sz="1200" i="1" dirty="0"/>
              <a:t>Ex. 5 – </a:t>
            </a:r>
            <a:r>
              <a:rPr lang="ro-RO" sz="1200" i="1" dirty="0" err="1"/>
              <a:t>Change</a:t>
            </a:r>
            <a:r>
              <a:rPr lang="ro-RO" sz="1200" i="1" dirty="0"/>
              <a:t> of </a:t>
            </a:r>
            <a:r>
              <a:rPr lang="ro-RO" sz="1200" i="1" dirty="0" err="1"/>
              <a:t>the</a:t>
            </a:r>
            <a:r>
              <a:rPr lang="ro-RO" sz="1200" i="1" dirty="0"/>
              <a:t> </a:t>
            </a:r>
            <a:r>
              <a:rPr lang="ro-RO" sz="1200" i="1" dirty="0" err="1"/>
              <a:t>bank</a:t>
            </a:r>
            <a:r>
              <a:rPr lang="ro-RO" sz="1200" i="1" dirty="0"/>
              <a:t> </a:t>
            </a:r>
            <a:r>
              <a:rPr lang="ro-RO" sz="1200" i="1" dirty="0" err="1"/>
              <a:t>account</a:t>
            </a:r>
            <a:endParaRPr lang="ro-RO" sz="1200" dirty="0"/>
          </a:p>
          <a:p>
            <a:r>
              <a:rPr lang="ro-RO" sz="1200" dirty="0"/>
              <a:t> </a:t>
            </a:r>
          </a:p>
          <a:p>
            <a:r>
              <a:rPr lang="ro-RO" sz="1200" u="sng" dirty="0"/>
              <a:t>b. </a:t>
            </a:r>
            <a:r>
              <a:rPr lang="ro-RO" sz="1200" u="sng" dirty="0" err="1"/>
              <a:t>Reasons</a:t>
            </a:r>
            <a:endParaRPr lang="ro-RO" sz="1200" dirty="0"/>
          </a:p>
          <a:p>
            <a:r>
              <a:rPr lang="ro-RO" sz="1200" i="1" dirty="0"/>
              <a:t>…...................</a:t>
            </a:r>
            <a:endParaRPr lang="ro-RO" sz="1200" dirty="0"/>
          </a:p>
          <a:p>
            <a:r>
              <a:rPr lang="ro-RO" sz="1200" dirty="0"/>
              <a:t> </a:t>
            </a:r>
          </a:p>
          <a:p>
            <a:r>
              <a:rPr lang="ro-RO" sz="1200" u="sng" dirty="0"/>
              <a:t>c. </a:t>
            </a:r>
            <a:r>
              <a:rPr lang="ro-RO" sz="1200" u="sng" dirty="0" err="1"/>
              <a:t>Support</a:t>
            </a:r>
            <a:r>
              <a:rPr lang="ro-RO" sz="1200" u="sng" dirty="0"/>
              <a:t> </a:t>
            </a:r>
            <a:r>
              <a:rPr lang="ro-RO" sz="1200" u="sng" dirty="0" err="1"/>
              <a:t>documents</a:t>
            </a:r>
            <a:r>
              <a:rPr lang="ro-RO" sz="1200" dirty="0"/>
              <a:t> </a:t>
            </a:r>
          </a:p>
          <a:p>
            <a:r>
              <a:rPr lang="ro-RO" sz="1200" dirty="0"/>
              <a:t>e.g.</a:t>
            </a:r>
          </a:p>
          <a:p>
            <a:pPr lvl="0"/>
            <a:r>
              <a:rPr lang="ro-RO" sz="1200" i="1" dirty="0"/>
              <a:t> (</a:t>
            </a:r>
            <a:r>
              <a:rPr lang="ro-RO" sz="1200" i="1" dirty="0" err="1"/>
              <a:t>Revised</a:t>
            </a:r>
            <a:r>
              <a:rPr lang="ro-RO" sz="1200" i="1" dirty="0"/>
              <a:t> budget </a:t>
            </a:r>
            <a:endParaRPr lang="ro-RO" sz="1200" dirty="0"/>
          </a:p>
          <a:p>
            <a:pPr lvl="0"/>
            <a:r>
              <a:rPr lang="ro-RO" sz="1200" i="1" dirty="0"/>
              <a:t> New </a:t>
            </a:r>
            <a:r>
              <a:rPr lang="ro-RO" sz="1200" i="1" dirty="0" err="1"/>
              <a:t>financial</a:t>
            </a:r>
            <a:r>
              <a:rPr lang="ro-RO" sz="1200" i="1" dirty="0"/>
              <a:t> </a:t>
            </a:r>
            <a:r>
              <a:rPr lang="ro-RO" sz="1200" i="1" dirty="0" err="1"/>
              <a:t>identification</a:t>
            </a:r>
            <a:r>
              <a:rPr lang="ro-RO" sz="1200" i="1" dirty="0"/>
              <a:t>, Bank </a:t>
            </a:r>
            <a:r>
              <a:rPr lang="ro-RO" sz="1200" i="1" dirty="0" err="1"/>
              <a:t>statement</a:t>
            </a:r>
            <a:endParaRPr lang="ro-RO" sz="1200" dirty="0"/>
          </a:p>
          <a:p>
            <a:r>
              <a:rPr lang="ro-RO" sz="1200" i="1" dirty="0"/>
              <a:t> </a:t>
            </a:r>
            <a:endParaRPr lang="ro-RO" sz="1200" dirty="0"/>
          </a:p>
          <a:p>
            <a:r>
              <a:rPr lang="ro-RO" sz="1200" dirty="0" err="1"/>
              <a:t>Yours</a:t>
            </a:r>
            <a:r>
              <a:rPr lang="ro-RO" sz="1200" dirty="0"/>
              <a:t> </a:t>
            </a:r>
            <a:r>
              <a:rPr lang="ro-RO" sz="1200" dirty="0" err="1"/>
              <a:t>sincerely</a:t>
            </a:r>
            <a:r>
              <a:rPr lang="ro-RO" sz="1200" dirty="0"/>
              <a:t>,</a:t>
            </a:r>
          </a:p>
          <a:p>
            <a:r>
              <a:rPr lang="ro-RO" sz="1200" dirty="0"/>
              <a:t> </a:t>
            </a:r>
          </a:p>
          <a:p>
            <a:r>
              <a:rPr lang="ro-RO" sz="1200" dirty="0"/>
              <a:t>&lt;</a:t>
            </a:r>
            <a:r>
              <a:rPr lang="ro-RO" sz="1200" dirty="0" err="1"/>
              <a:t>Name</a:t>
            </a:r>
            <a:r>
              <a:rPr lang="ro-RO" sz="1200" dirty="0"/>
              <a:t> of </a:t>
            </a:r>
            <a:r>
              <a:rPr lang="ro-RO" sz="1200" dirty="0" err="1"/>
              <a:t>the</a:t>
            </a:r>
            <a:r>
              <a:rPr lang="ro-RO" sz="1200" dirty="0"/>
              <a:t> legal </a:t>
            </a:r>
            <a:r>
              <a:rPr lang="ro-RO" sz="1200" dirty="0" err="1"/>
              <a:t>representative</a:t>
            </a:r>
            <a:r>
              <a:rPr lang="ro-RO" sz="1200" dirty="0"/>
              <a:t> </a:t>
            </a:r>
            <a:r>
              <a:rPr lang="ro-RO" sz="1200" dirty="0" err="1"/>
              <a:t>and</a:t>
            </a:r>
            <a:r>
              <a:rPr lang="ro-RO" sz="1200" dirty="0"/>
              <a:t> </a:t>
            </a:r>
            <a:r>
              <a:rPr lang="ro-RO" sz="1200" dirty="0" err="1"/>
              <a:t>title</a:t>
            </a:r>
            <a:r>
              <a:rPr lang="ro-RO" sz="1200" dirty="0"/>
              <a:t>&gt; </a:t>
            </a:r>
          </a:p>
          <a:p>
            <a:r>
              <a:rPr lang="ro-RO" sz="1200" dirty="0"/>
              <a:t>&lt;</a:t>
            </a:r>
            <a:r>
              <a:rPr lang="ro-RO" sz="1200" dirty="0" err="1"/>
              <a:t>signature</a:t>
            </a:r>
            <a:r>
              <a:rPr lang="ro-RO" sz="1200" dirty="0"/>
              <a:t>&gt; </a:t>
            </a:r>
            <a:r>
              <a:rPr lang="ro-RO" sz="1200" dirty="0" err="1"/>
              <a:t>and</a:t>
            </a:r>
            <a:r>
              <a:rPr lang="ro-RO" sz="1200" dirty="0"/>
              <a:t> &lt;</a:t>
            </a:r>
            <a:r>
              <a:rPr lang="ro-RO" sz="1200" dirty="0" err="1"/>
              <a:t>stamp</a:t>
            </a:r>
            <a:r>
              <a:rPr lang="ro-RO" sz="1200" dirty="0"/>
              <a:t>, </a:t>
            </a:r>
            <a:r>
              <a:rPr lang="ro-RO" sz="1200" dirty="0" err="1"/>
              <a:t>if</a:t>
            </a:r>
            <a:r>
              <a:rPr lang="ro-RO" sz="1200" dirty="0"/>
              <a:t> </a:t>
            </a:r>
            <a:r>
              <a:rPr lang="ro-RO" sz="1200" dirty="0" err="1"/>
              <a:t>applicable</a:t>
            </a:r>
            <a:r>
              <a:rPr lang="ro-RO" sz="1200" dirty="0"/>
              <a:t>&gt;</a:t>
            </a:r>
          </a:p>
        </p:txBody>
      </p:sp>
      <p:sp>
        <p:nvSpPr>
          <p:cNvPr id="5" name="TextBox 4"/>
          <p:cNvSpPr txBox="1"/>
          <p:nvPr/>
        </p:nvSpPr>
        <p:spPr>
          <a:xfrm>
            <a:off x="395536" y="320119"/>
            <a:ext cx="942181" cy="276999"/>
          </a:xfrm>
          <a:prstGeom prst="rect">
            <a:avLst/>
          </a:prstGeom>
          <a:noFill/>
        </p:spPr>
        <p:txBody>
          <a:bodyPr wrap="none" rtlCol="0">
            <a:spAutoFit/>
          </a:bodyPr>
          <a:lstStyle/>
          <a:p>
            <a:r>
              <a:rPr lang="en-US" sz="1200" b="1" dirty="0" smtClean="0"/>
              <a:t>Notification</a:t>
            </a:r>
            <a:endParaRPr lang="en-US" sz="1200" b="1" dirty="0" smtClean="0"/>
          </a:p>
        </p:txBody>
      </p:sp>
    </p:spTree>
    <p:extLst>
      <p:ext uri="{BB962C8B-B14F-4D97-AF65-F5344CB8AC3E}">
        <p14:creationId xmlns:p14="http://schemas.microsoft.com/office/powerpoint/2010/main" val="1133873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727094"/>
            <a:ext cx="6696744" cy="6086282"/>
          </a:xfrm>
          <a:prstGeom prst="rect">
            <a:avLst/>
          </a:prstGeom>
        </p:spPr>
        <p:txBody>
          <a:bodyPr wrap="square">
            <a:spAutoFit/>
          </a:bodyPr>
          <a:lstStyle/>
          <a:p>
            <a:r>
              <a:rPr lang="fr-FR" sz="1200" b="1" cap="all" dirty="0"/>
              <a:t>ADDENDUM N°1 to GRANT </a:t>
            </a:r>
            <a:r>
              <a:rPr lang="fr-FR" sz="1200" b="1" cap="all" dirty="0" err="1"/>
              <a:t>contract</a:t>
            </a:r>
            <a:r>
              <a:rPr lang="fr-FR" sz="1200" b="1" cap="all" dirty="0"/>
              <a:t> n° …… – MIS-ETC … </a:t>
            </a:r>
            <a:endParaRPr lang="ro-RO" sz="1200" dirty="0"/>
          </a:p>
          <a:p>
            <a:r>
              <a:rPr lang="fr-FR" sz="1200" dirty="0"/>
              <a:t> </a:t>
            </a:r>
            <a:endParaRPr lang="ro-RO" sz="1200" dirty="0"/>
          </a:p>
          <a:p>
            <a:r>
              <a:rPr lang="ro-RO" sz="1200" b="1" dirty="0" err="1"/>
              <a:t>Ministry</a:t>
            </a:r>
            <a:r>
              <a:rPr lang="ro-RO" sz="1200" b="1" dirty="0"/>
              <a:t> of Regional </a:t>
            </a:r>
            <a:r>
              <a:rPr lang="ro-RO" sz="1200" b="1" dirty="0" err="1"/>
              <a:t>Development</a:t>
            </a:r>
            <a:r>
              <a:rPr lang="ro-RO" sz="1200" b="1" dirty="0"/>
              <a:t> </a:t>
            </a:r>
            <a:r>
              <a:rPr lang="ro-RO" sz="1200" b="1" dirty="0" err="1"/>
              <a:t>and</a:t>
            </a:r>
            <a:r>
              <a:rPr lang="ro-RO" sz="1200" b="1" dirty="0"/>
              <a:t> Public </a:t>
            </a:r>
            <a:r>
              <a:rPr lang="ro-RO" sz="1200" b="1" dirty="0" err="1"/>
              <a:t>Administration</a:t>
            </a:r>
            <a:r>
              <a:rPr lang="ro-RO" sz="1200" b="1" dirty="0"/>
              <a:t>, </a:t>
            </a:r>
            <a:r>
              <a:rPr lang="en-GB" sz="1200" dirty="0"/>
              <a:t>with headquarters in Bucharest, 17 </a:t>
            </a:r>
            <a:r>
              <a:rPr lang="en-GB" sz="1200" dirty="0" err="1"/>
              <a:t>Apolodor</a:t>
            </a:r>
            <a:r>
              <a:rPr lang="en-GB" sz="1200" dirty="0"/>
              <a:t> Street, 5</a:t>
            </a:r>
            <a:r>
              <a:rPr lang="en-GB" sz="1200" baseline="30000" dirty="0"/>
              <a:t>th</a:t>
            </a:r>
            <a:r>
              <a:rPr lang="en-GB" sz="1200" dirty="0"/>
              <a:t> sector, Tel. +40 372 111 369, Fax +40 372 111 456, tax registration number 26369185, represented by </a:t>
            </a:r>
            <a:r>
              <a:rPr lang="en-GB" sz="1200" dirty="0" err="1"/>
              <a:t>Mr.</a:t>
            </a:r>
            <a:r>
              <a:rPr lang="en-GB" sz="1200" dirty="0"/>
              <a:t> </a:t>
            </a:r>
            <a:r>
              <a:rPr lang="en-GB" sz="1200" dirty="0" err="1"/>
              <a:t>Liviu</a:t>
            </a:r>
            <a:r>
              <a:rPr lang="en-GB" sz="1200" dirty="0"/>
              <a:t> Nicolae </a:t>
            </a:r>
            <a:r>
              <a:rPr lang="en-GB" sz="1200" dirty="0" err="1"/>
              <a:t>Dragnea</a:t>
            </a:r>
            <a:r>
              <a:rPr lang="en-GB" sz="1200" dirty="0"/>
              <a:t>, as Vice Prime Minister, Minister of Regional Development and Public Administration, acting as the Joint Managing Authority for the Black Sea Basin Joint Operational Programme (“The JMA”),</a:t>
            </a:r>
            <a:endParaRPr lang="ro-RO" sz="1200" dirty="0"/>
          </a:p>
          <a:p>
            <a:r>
              <a:rPr lang="en-GB" sz="1200" dirty="0"/>
              <a:t>of the one part,</a:t>
            </a:r>
            <a:endParaRPr lang="ro-RO" sz="1200" dirty="0"/>
          </a:p>
          <a:p>
            <a:r>
              <a:rPr lang="en-GB" sz="1200" dirty="0"/>
              <a:t>and </a:t>
            </a:r>
            <a:endParaRPr lang="ro-RO" sz="1200" dirty="0"/>
          </a:p>
          <a:p>
            <a:r>
              <a:rPr lang="en-GB" sz="1200" dirty="0"/>
              <a:t>............... </a:t>
            </a:r>
            <a:endParaRPr lang="ro-RO" sz="1200" dirty="0"/>
          </a:p>
          <a:p>
            <a:r>
              <a:rPr lang="en-GB" sz="1200" dirty="0"/>
              <a:t>Legal status: …………………..</a:t>
            </a:r>
            <a:endParaRPr lang="ro-RO" sz="1200" dirty="0"/>
          </a:p>
          <a:p>
            <a:r>
              <a:rPr lang="en-GB" sz="1200" dirty="0"/>
              <a:t>Official registration number: ……………</a:t>
            </a:r>
            <a:endParaRPr lang="ro-RO" sz="1200" dirty="0"/>
          </a:p>
          <a:p>
            <a:r>
              <a:rPr lang="en-GB" sz="1200" dirty="0"/>
              <a:t>Official address: ……………………</a:t>
            </a:r>
            <a:endParaRPr lang="ro-RO" sz="1200" dirty="0"/>
          </a:p>
          <a:p>
            <a:r>
              <a:rPr lang="en-GB" sz="1200" dirty="0"/>
              <a:t> ("the Beneficiary")</a:t>
            </a:r>
            <a:endParaRPr lang="ro-RO" sz="1200" dirty="0"/>
          </a:p>
          <a:p>
            <a:r>
              <a:rPr lang="en-GB" sz="1200" dirty="0"/>
              <a:t>of the other part,</a:t>
            </a:r>
            <a:endParaRPr lang="ro-RO" sz="1200" dirty="0"/>
          </a:p>
          <a:p>
            <a:r>
              <a:rPr lang="en-GB" sz="1200" dirty="0"/>
              <a:t>have agreed as follows: </a:t>
            </a:r>
            <a:endParaRPr lang="ro-RO" sz="1200" dirty="0"/>
          </a:p>
          <a:p>
            <a:r>
              <a:rPr lang="en-GB" sz="1200" dirty="0"/>
              <a:t> </a:t>
            </a:r>
            <a:endParaRPr lang="ro-RO" sz="1200" dirty="0"/>
          </a:p>
          <a:p>
            <a:r>
              <a:rPr lang="en-GB" sz="1200" dirty="0"/>
              <a:t>The following provisions of Contract “Title of the contract” No ……… – MIS-ETC ………., concluded between the Joint Managing Authority and the Beneficiary on ….. (the "Contract") are hereby replaced/completed as follows:</a:t>
            </a:r>
            <a:endParaRPr lang="ro-RO" sz="1200" dirty="0"/>
          </a:p>
          <a:p>
            <a:r>
              <a:rPr lang="en-GB" sz="1200" dirty="0"/>
              <a:t> </a:t>
            </a:r>
            <a:endParaRPr lang="ro-RO" sz="1200" dirty="0"/>
          </a:p>
          <a:p>
            <a:r>
              <a:rPr lang="en-GB" sz="1200" b="1" dirty="0"/>
              <a:t>Article </a:t>
            </a:r>
            <a:r>
              <a:rPr lang="en-GB" sz="1200" b="1" dirty="0" smtClean="0"/>
              <a:t>1. .......</a:t>
            </a:r>
          </a:p>
          <a:p>
            <a:r>
              <a:rPr lang="en-GB" sz="1200" b="1" dirty="0" smtClean="0"/>
              <a:t>Article 2.</a:t>
            </a:r>
            <a:r>
              <a:rPr lang="en-GB" sz="1200" dirty="0" smtClean="0"/>
              <a:t> </a:t>
            </a:r>
            <a:r>
              <a:rPr lang="en-GB" sz="1200" dirty="0"/>
              <a:t>All other terms and conditions of the contract remain unchanged. </a:t>
            </a:r>
            <a:endParaRPr lang="ro-RO" sz="1200" dirty="0"/>
          </a:p>
          <a:p>
            <a:r>
              <a:rPr lang="en-GB" sz="1200" b="1" dirty="0"/>
              <a:t>Article 3.</a:t>
            </a:r>
            <a:r>
              <a:rPr lang="en-GB" sz="1200" dirty="0"/>
              <a:t> This addendum shall enter into force on the later date of signature by the Parties.</a:t>
            </a:r>
            <a:endParaRPr lang="ro-RO" sz="1200" dirty="0"/>
          </a:p>
          <a:p>
            <a:r>
              <a:rPr lang="en-GB" sz="1200" b="1" dirty="0"/>
              <a:t>Article 4.</a:t>
            </a:r>
            <a:r>
              <a:rPr lang="en-GB" sz="1200" dirty="0"/>
              <a:t> This Addendum is issued in 3 copies, in English language, one for the Beneficiary and two for the Joint Managing Authority</a:t>
            </a:r>
            <a:r>
              <a:rPr lang="en-GB" sz="1200" dirty="0" smtClean="0"/>
              <a:t>.</a:t>
            </a:r>
          </a:p>
          <a:p>
            <a:endParaRPr lang="en-GB" sz="1200" dirty="0"/>
          </a:p>
          <a:p>
            <a:pPr fontAlgn="t"/>
            <a:r>
              <a:rPr lang="en-GB" sz="1200" dirty="0"/>
              <a:t>For the Beneficiary </a:t>
            </a:r>
            <a:r>
              <a:rPr lang="en-GB" sz="1200" dirty="0" smtClean="0"/>
              <a:t>			</a:t>
            </a:r>
            <a:r>
              <a:rPr lang="en-GB" sz="1200" dirty="0"/>
              <a:t>For the Contracting Authority</a:t>
            </a:r>
            <a:endParaRPr lang="ro-RO" sz="1200" dirty="0"/>
          </a:p>
          <a:p>
            <a:pPr fontAlgn="t"/>
            <a:r>
              <a:rPr lang="en-GB" sz="1200" dirty="0" smtClean="0"/>
              <a:t>Name				Name  </a:t>
            </a:r>
            <a:r>
              <a:rPr lang="en-US" sz="1200" dirty="0" smtClean="0"/>
              <a:t>LIVIU </a:t>
            </a:r>
            <a:r>
              <a:rPr lang="en-US" sz="1200" dirty="0"/>
              <a:t>NICOLAE DRAGNEA</a:t>
            </a:r>
            <a:endParaRPr lang="ro-RO" sz="1200" dirty="0"/>
          </a:p>
          <a:p>
            <a:r>
              <a:rPr lang="en-GB" sz="1100" dirty="0" smtClean="0"/>
              <a:t>Title				</a:t>
            </a:r>
            <a:r>
              <a:rPr lang="en-GB" sz="1050" dirty="0" smtClean="0"/>
              <a:t>Title       </a:t>
            </a:r>
            <a:r>
              <a:rPr lang="en-US" sz="1000" dirty="0"/>
              <a:t>Vice Prime Minister, Minister of Regional</a:t>
            </a:r>
            <a:r>
              <a:rPr lang="en-US" sz="1000" baseline="30000" dirty="0"/>
              <a:t> </a:t>
            </a:r>
            <a:r>
              <a:rPr lang="en-US" sz="1000" baseline="30000" dirty="0" smtClean="0"/>
              <a:t>					</a:t>
            </a:r>
            <a:r>
              <a:rPr lang="en-US" sz="1000" dirty="0" smtClean="0"/>
              <a:t>Development </a:t>
            </a:r>
            <a:r>
              <a:rPr lang="en-US" sz="1000" dirty="0"/>
              <a:t>and Public Administration</a:t>
            </a:r>
            <a:endParaRPr lang="ro-RO" sz="900" dirty="0">
              <a:latin typeface="Times New Roman"/>
              <a:ea typeface="Times New Roman"/>
            </a:endParaRPr>
          </a:p>
          <a:p>
            <a:endParaRPr lang="ro-RO" sz="1000" dirty="0">
              <a:latin typeface="Times New Roman"/>
              <a:ea typeface="Times New Roman"/>
            </a:endParaRPr>
          </a:p>
          <a:p>
            <a:endParaRPr lang="ro-RO" sz="1050" dirty="0">
              <a:latin typeface="Times New Roman"/>
              <a:ea typeface="Times New Roman"/>
            </a:endParaRPr>
          </a:p>
        </p:txBody>
      </p:sp>
      <p:sp>
        <p:nvSpPr>
          <p:cNvPr id="7" name="TextBox 6"/>
          <p:cNvSpPr txBox="1"/>
          <p:nvPr/>
        </p:nvSpPr>
        <p:spPr>
          <a:xfrm>
            <a:off x="683568" y="89286"/>
            <a:ext cx="1417119" cy="276999"/>
          </a:xfrm>
          <a:prstGeom prst="rect">
            <a:avLst/>
          </a:prstGeom>
          <a:noFill/>
        </p:spPr>
        <p:txBody>
          <a:bodyPr wrap="none" rtlCol="0">
            <a:spAutoFit/>
          </a:bodyPr>
          <a:lstStyle/>
          <a:p>
            <a:r>
              <a:rPr lang="en-US" sz="1200" b="1" dirty="0" smtClean="0"/>
              <a:t>Addendum request</a:t>
            </a:r>
            <a:endParaRPr lang="en-US" sz="1200" b="1" dirty="0" smtClean="0"/>
          </a:p>
        </p:txBody>
      </p:sp>
    </p:spTree>
    <p:extLst>
      <p:ext uri="{BB962C8B-B14F-4D97-AF65-F5344CB8AC3E}">
        <p14:creationId xmlns:p14="http://schemas.microsoft.com/office/powerpoint/2010/main" val="385099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27584" y="476672"/>
            <a:ext cx="7704856" cy="646331"/>
          </a:xfrm>
          <a:prstGeom prst="rect">
            <a:avLst/>
          </a:prstGeom>
        </p:spPr>
        <p:txBody>
          <a:bodyPr wrap="square">
            <a:spAutoFit/>
          </a:bodyPr>
          <a:lstStyle/>
          <a:p>
            <a:pPr algn="ctr"/>
            <a:r>
              <a:rPr lang="en-GB" b="1" cap="all" dirty="0"/>
              <a:t>Explanatory Note </a:t>
            </a:r>
            <a:endParaRPr lang="ro-RO" b="1" cap="all" dirty="0"/>
          </a:p>
          <a:p>
            <a:r>
              <a:rPr lang="en-GB" dirty="0"/>
              <a:t>BLACK SEA BASIN OPERATIONAL PROGRAMME / &lt;</a:t>
            </a:r>
            <a:r>
              <a:rPr lang="en-GB" dirty="0" smtClean="0"/>
              <a:t>Grant</a:t>
            </a:r>
            <a:r>
              <a:rPr lang="ro-RO" dirty="0" smtClean="0"/>
              <a:t> </a:t>
            </a:r>
            <a:r>
              <a:rPr lang="en-GB" dirty="0" smtClean="0"/>
              <a:t>Contract/addendum</a:t>
            </a:r>
            <a:r>
              <a:rPr lang="en-GB" dirty="0"/>
              <a:t>&gt;</a:t>
            </a:r>
            <a:endParaRPr lang="ro-RO" b="1" dirty="0"/>
          </a:p>
        </p:txBody>
      </p:sp>
      <p:graphicFrame>
        <p:nvGraphicFramePr>
          <p:cNvPr id="11" name="Table 10"/>
          <p:cNvGraphicFramePr>
            <a:graphicFrameLocks noGrp="1"/>
          </p:cNvGraphicFramePr>
          <p:nvPr>
            <p:extLst>
              <p:ext uri="{D42A27DB-BD31-4B8C-83A1-F6EECF244321}">
                <p14:modId xmlns:p14="http://schemas.microsoft.com/office/powerpoint/2010/main" val="3359955117"/>
              </p:ext>
            </p:extLst>
          </p:nvPr>
        </p:nvGraphicFramePr>
        <p:xfrm>
          <a:off x="899592" y="1412776"/>
          <a:ext cx="5415280" cy="838200"/>
        </p:xfrm>
        <a:graphic>
          <a:graphicData uri="http://schemas.openxmlformats.org/drawingml/2006/table">
            <a:tbl>
              <a:tblPr>
                <a:tableStyleId>{5C22544A-7EE6-4342-B048-85BDC9FD1C3A}</a:tableStyleId>
              </a:tblPr>
              <a:tblGrid>
                <a:gridCol w="2347600"/>
                <a:gridCol w="3067680"/>
              </a:tblGrid>
              <a:tr h="0">
                <a:tc>
                  <a:txBody>
                    <a:bodyPr/>
                    <a:lstStyle/>
                    <a:p>
                      <a:pPr marL="90170" algn="just">
                        <a:spcBef>
                          <a:spcPts val="600"/>
                        </a:spcBef>
                        <a:spcAft>
                          <a:spcPts val="600"/>
                        </a:spcAft>
                      </a:pPr>
                      <a:r>
                        <a:rPr lang="en-GB" sz="1100">
                          <a:effectLst/>
                        </a:rPr>
                        <a:t>Title of the contract:</a:t>
                      </a:r>
                      <a:endParaRPr lang="ro-RO" sz="1100">
                        <a:effectLst/>
                        <a:latin typeface="Optima"/>
                        <a:ea typeface="Times New Roman"/>
                        <a:cs typeface="Times New Roman"/>
                      </a:endParaRPr>
                    </a:p>
                  </a:txBody>
                  <a:tcPr marL="68580" marR="68580" marT="0" marB="0" anchor="ctr"/>
                </a:tc>
                <a:tc>
                  <a:txBody>
                    <a:bodyPr/>
                    <a:lstStyle/>
                    <a:p>
                      <a:pPr marL="21590" algn="just">
                        <a:spcBef>
                          <a:spcPts val="600"/>
                        </a:spcBef>
                        <a:spcAft>
                          <a:spcPts val="600"/>
                        </a:spcAft>
                      </a:pPr>
                      <a:r>
                        <a:rPr lang="en-GB" sz="1100">
                          <a:effectLst/>
                        </a:rPr>
                        <a:t> </a:t>
                      </a:r>
                      <a:endParaRPr lang="ro-RO" sz="1100">
                        <a:effectLst/>
                        <a:latin typeface="Optima"/>
                        <a:ea typeface="Times New Roman"/>
                        <a:cs typeface="Times New Roman"/>
                      </a:endParaRPr>
                    </a:p>
                  </a:txBody>
                  <a:tcPr marL="68580" marR="68580" marT="0" marB="0" anchor="ctr"/>
                </a:tc>
              </a:tr>
              <a:tr h="0">
                <a:tc>
                  <a:txBody>
                    <a:bodyPr/>
                    <a:lstStyle/>
                    <a:p>
                      <a:pPr marL="90170" algn="just">
                        <a:spcBef>
                          <a:spcPts val="600"/>
                        </a:spcBef>
                        <a:spcAft>
                          <a:spcPts val="600"/>
                        </a:spcAft>
                      </a:pPr>
                      <a:r>
                        <a:rPr lang="en-GB" sz="1100">
                          <a:effectLst/>
                        </a:rPr>
                        <a:t>Programme code / budget line:</a:t>
                      </a:r>
                      <a:endParaRPr lang="ro-RO" sz="1100">
                        <a:effectLst/>
                        <a:latin typeface="Optima"/>
                        <a:ea typeface="Times New Roman"/>
                        <a:cs typeface="Times New Roman"/>
                      </a:endParaRPr>
                    </a:p>
                  </a:txBody>
                  <a:tcPr marL="68580" marR="68580" marT="0" marB="0" anchor="ctr"/>
                </a:tc>
                <a:tc>
                  <a:txBody>
                    <a:bodyPr/>
                    <a:lstStyle/>
                    <a:p>
                      <a:pPr marL="21590" algn="just">
                        <a:spcBef>
                          <a:spcPts val="600"/>
                        </a:spcBef>
                        <a:spcAft>
                          <a:spcPts val="600"/>
                        </a:spcAft>
                      </a:pPr>
                      <a:r>
                        <a:rPr lang="en-GB" sz="1100">
                          <a:effectLst/>
                        </a:rPr>
                        <a:t> </a:t>
                      </a:r>
                      <a:endParaRPr lang="ro-RO" sz="1100">
                        <a:effectLst/>
                        <a:latin typeface="Optima"/>
                        <a:ea typeface="Times New Roman"/>
                        <a:cs typeface="Times New Roman"/>
                      </a:endParaRPr>
                    </a:p>
                  </a:txBody>
                  <a:tcPr marL="68580" marR="68580" marT="0" marB="0" anchor="ctr"/>
                </a:tc>
              </a:tr>
              <a:tr h="0">
                <a:tc>
                  <a:txBody>
                    <a:bodyPr/>
                    <a:lstStyle/>
                    <a:p>
                      <a:pPr marL="90170" algn="just">
                        <a:spcBef>
                          <a:spcPts val="600"/>
                        </a:spcBef>
                        <a:spcAft>
                          <a:spcPts val="600"/>
                        </a:spcAft>
                      </a:pPr>
                      <a:r>
                        <a:rPr lang="en-GB" sz="1100">
                          <a:effectLst/>
                        </a:rPr>
                        <a:t>Contractor/beneficiary</a:t>
                      </a:r>
                      <a:endParaRPr lang="ro-RO" sz="1100">
                        <a:effectLst/>
                        <a:latin typeface="Optima"/>
                        <a:ea typeface="Times New Roman"/>
                        <a:cs typeface="Times New Roman"/>
                      </a:endParaRPr>
                    </a:p>
                  </a:txBody>
                  <a:tcPr marL="68580" marR="68580" marT="0" marB="0" anchor="ctr"/>
                </a:tc>
                <a:tc>
                  <a:txBody>
                    <a:bodyPr/>
                    <a:lstStyle/>
                    <a:p>
                      <a:pPr marL="21590" algn="just">
                        <a:spcBef>
                          <a:spcPts val="600"/>
                        </a:spcBef>
                        <a:spcAft>
                          <a:spcPts val="600"/>
                        </a:spcAft>
                      </a:pPr>
                      <a:r>
                        <a:rPr lang="en-GB" sz="1100">
                          <a:effectLst/>
                        </a:rPr>
                        <a:t> </a:t>
                      </a:r>
                      <a:endParaRPr lang="ro-RO" sz="1100">
                        <a:effectLst/>
                        <a:latin typeface="Optima"/>
                        <a:ea typeface="Times New Roman"/>
                        <a:cs typeface="Times New Roman"/>
                      </a:endParaRPr>
                    </a:p>
                  </a:txBody>
                  <a:tcPr marL="68580" marR="68580" marT="0" marB="0" anchor="ctr"/>
                </a:tc>
              </a:tr>
              <a:tr h="0">
                <a:tc>
                  <a:txBody>
                    <a:bodyPr/>
                    <a:lstStyle/>
                    <a:p>
                      <a:pPr marL="90170" algn="just">
                        <a:spcBef>
                          <a:spcPts val="600"/>
                        </a:spcBef>
                        <a:spcAft>
                          <a:spcPts val="600"/>
                        </a:spcAft>
                      </a:pPr>
                      <a:r>
                        <a:rPr lang="en-GB" sz="1100">
                          <a:effectLst/>
                        </a:rPr>
                        <a:t>Identification number:</a:t>
                      </a:r>
                      <a:endParaRPr lang="ro-RO" sz="1100">
                        <a:effectLst/>
                        <a:latin typeface="Optima"/>
                        <a:ea typeface="Times New Roman"/>
                        <a:cs typeface="Times New Roman"/>
                      </a:endParaRPr>
                    </a:p>
                  </a:txBody>
                  <a:tcPr marL="68580" marR="68580" marT="0" marB="0" anchor="ctr"/>
                </a:tc>
                <a:tc>
                  <a:txBody>
                    <a:bodyPr/>
                    <a:lstStyle/>
                    <a:p>
                      <a:pPr marL="21590" algn="just">
                        <a:spcBef>
                          <a:spcPts val="600"/>
                        </a:spcBef>
                        <a:spcAft>
                          <a:spcPts val="600"/>
                        </a:spcAft>
                      </a:pPr>
                      <a:r>
                        <a:rPr lang="en-GB" sz="1100">
                          <a:effectLst/>
                        </a:rPr>
                        <a:t>&lt;contract number&gt;</a:t>
                      </a:r>
                      <a:endParaRPr lang="ro-RO" sz="1100">
                        <a:effectLst/>
                        <a:latin typeface="Optima"/>
                        <a:ea typeface="Times New Roman"/>
                        <a:cs typeface="Times New Roman"/>
                      </a:endParaRPr>
                    </a:p>
                  </a:txBody>
                  <a:tcPr marL="68580" marR="68580" marT="0" marB="0" anchor="ctr"/>
                </a:tc>
              </a:tr>
              <a:tr h="0">
                <a:tc>
                  <a:txBody>
                    <a:bodyPr/>
                    <a:lstStyle/>
                    <a:p>
                      <a:pPr marL="90170" algn="just">
                        <a:spcBef>
                          <a:spcPts val="600"/>
                        </a:spcBef>
                        <a:spcAft>
                          <a:spcPts val="600"/>
                        </a:spcAft>
                      </a:pPr>
                      <a:r>
                        <a:rPr lang="en-GB" sz="1100">
                          <a:effectLst/>
                        </a:rPr>
                        <a:t>Name of the Project Manager:</a:t>
                      </a:r>
                      <a:endParaRPr lang="ro-RO" sz="1100">
                        <a:effectLst/>
                        <a:latin typeface="Optima"/>
                        <a:ea typeface="Times New Roman"/>
                        <a:cs typeface="Times New Roman"/>
                      </a:endParaRPr>
                    </a:p>
                  </a:txBody>
                  <a:tcPr marL="68580" marR="68580" marT="0" marB="0" anchor="ctr"/>
                </a:tc>
                <a:tc>
                  <a:txBody>
                    <a:bodyPr/>
                    <a:lstStyle/>
                    <a:p>
                      <a:pPr marL="21590" algn="just">
                        <a:spcBef>
                          <a:spcPts val="600"/>
                        </a:spcBef>
                        <a:spcAft>
                          <a:spcPts val="600"/>
                        </a:spcAft>
                      </a:pPr>
                      <a:r>
                        <a:rPr lang="en-GB" sz="1100" dirty="0">
                          <a:effectLst/>
                        </a:rPr>
                        <a:t> </a:t>
                      </a:r>
                      <a:endParaRPr lang="ro-RO" sz="1100" dirty="0">
                        <a:effectLst/>
                        <a:latin typeface="Optima"/>
                        <a:ea typeface="Times New Roman"/>
                        <a:cs typeface="Times New Roman"/>
                      </a:endParaRPr>
                    </a:p>
                  </a:txBody>
                  <a:tcPr marL="68580" marR="68580" marT="0" marB="0" anchor="ct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286333392"/>
              </p:ext>
            </p:extLst>
          </p:nvPr>
        </p:nvGraphicFramePr>
        <p:xfrm>
          <a:off x="899592" y="2542416"/>
          <a:ext cx="5426075" cy="670560"/>
        </p:xfrm>
        <a:graphic>
          <a:graphicData uri="http://schemas.openxmlformats.org/drawingml/2006/table">
            <a:tbl>
              <a:tblPr>
                <a:tableStyleId>{5C22544A-7EE6-4342-B048-85BDC9FD1C3A}</a:tableStyleId>
              </a:tblPr>
              <a:tblGrid>
                <a:gridCol w="1368425"/>
                <a:gridCol w="1352550"/>
                <a:gridCol w="1352550"/>
                <a:gridCol w="1352550"/>
              </a:tblGrid>
              <a:tr h="0">
                <a:tc>
                  <a:txBody>
                    <a:bodyPr/>
                    <a:lstStyle/>
                    <a:p>
                      <a:pPr marL="90170" algn="ctr">
                        <a:spcBef>
                          <a:spcPts val="600"/>
                        </a:spcBef>
                        <a:spcAft>
                          <a:spcPts val="600"/>
                        </a:spcAft>
                      </a:pPr>
                      <a:r>
                        <a:rPr lang="en-GB" sz="1100">
                          <a:effectLst/>
                        </a:rPr>
                        <a:t> </a:t>
                      </a:r>
                      <a:endParaRPr lang="ro-RO" sz="1100">
                        <a:effectLst/>
                        <a:latin typeface="Optima"/>
                        <a:ea typeface="Times New Roman"/>
                        <a:cs typeface="Times New Roman"/>
                      </a:endParaRPr>
                    </a:p>
                  </a:txBody>
                  <a:tcPr marL="68580" marR="68580" marT="0" marB="0"/>
                </a:tc>
                <a:tc>
                  <a:txBody>
                    <a:bodyPr/>
                    <a:lstStyle/>
                    <a:p>
                      <a:pPr marL="87630" algn="ctr">
                        <a:spcBef>
                          <a:spcPts val="600"/>
                        </a:spcBef>
                        <a:spcAft>
                          <a:spcPts val="600"/>
                        </a:spcAft>
                      </a:pPr>
                      <a:r>
                        <a:rPr lang="en-GB" sz="1100">
                          <a:effectLst/>
                        </a:rPr>
                        <a:t>Original contract</a:t>
                      </a:r>
                      <a:endParaRPr lang="ro-RO" sz="1100">
                        <a:effectLst/>
                        <a:latin typeface="Optima"/>
                        <a:ea typeface="Times New Roman"/>
                        <a:cs typeface="Times New Roman"/>
                      </a:endParaRPr>
                    </a:p>
                  </a:txBody>
                  <a:tcPr marL="68580" marR="68580" marT="0" marB="0"/>
                </a:tc>
                <a:tc>
                  <a:txBody>
                    <a:bodyPr/>
                    <a:lstStyle/>
                    <a:p>
                      <a:pPr marL="85725" algn="ctr">
                        <a:spcBef>
                          <a:spcPts val="600"/>
                        </a:spcBef>
                        <a:spcAft>
                          <a:spcPts val="600"/>
                        </a:spcAft>
                      </a:pPr>
                      <a:r>
                        <a:rPr lang="en-GB" sz="1100">
                          <a:effectLst/>
                        </a:rPr>
                        <a:t>Existing contract</a:t>
                      </a:r>
                      <a:endParaRPr lang="ro-RO" sz="1100">
                        <a:effectLst/>
                        <a:latin typeface="Optima"/>
                        <a:ea typeface="Times New Roman"/>
                        <a:cs typeface="Times New Roman"/>
                      </a:endParaRPr>
                    </a:p>
                  </a:txBody>
                  <a:tcPr marL="68580" marR="68580" marT="0" marB="0"/>
                </a:tc>
                <a:tc>
                  <a:txBody>
                    <a:bodyPr/>
                    <a:lstStyle/>
                    <a:p>
                      <a:pPr marL="83185" algn="ctr">
                        <a:spcBef>
                          <a:spcPts val="600"/>
                        </a:spcBef>
                        <a:spcAft>
                          <a:spcPts val="600"/>
                        </a:spcAft>
                      </a:pPr>
                      <a:r>
                        <a:rPr lang="en-GB" sz="1100">
                          <a:effectLst/>
                        </a:rPr>
                        <a:t>Addendum</a:t>
                      </a:r>
                      <a:endParaRPr lang="ro-RO" sz="1100">
                        <a:effectLst/>
                        <a:latin typeface="Optima"/>
                        <a:ea typeface="Times New Roman"/>
                        <a:cs typeface="Times New Roman"/>
                      </a:endParaRPr>
                    </a:p>
                  </a:txBody>
                  <a:tcPr marL="68580" marR="68580" marT="0" marB="0"/>
                </a:tc>
              </a:tr>
              <a:tr h="0">
                <a:tc>
                  <a:txBody>
                    <a:bodyPr/>
                    <a:lstStyle/>
                    <a:p>
                      <a:pPr marL="90170" algn="just">
                        <a:spcBef>
                          <a:spcPts val="600"/>
                        </a:spcBef>
                        <a:spcAft>
                          <a:spcPts val="600"/>
                        </a:spcAft>
                      </a:pPr>
                      <a:r>
                        <a:rPr lang="en-GB" sz="1100">
                          <a:effectLst/>
                        </a:rPr>
                        <a:t>Budget (€/NC)</a:t>
                      </a:r>
                      <a:endParaRPr lang="ro-RO" sz="1100">
                        <a:effectLst/>
                        <a:latin typeface="Optima"/>
                        <a:ea typeface="Times New Roman"/>
                        <a:cs typeface="Times New Roman"/>
                      </a:endParaRPr>
                    </a:p>
                  </a:txBody>
                  <a:tcPr marL="68580" marR="68580" marT="0" marB="0"/>
                </a:tc>
                <a:tc>
                  <a:txBody>
                    <a:bodyPr/>
                    <a:lstStyle/>
                    <a:p>
                      <a:pPr marL="87630" algn="ctr">
                        <a:spcBef>
                          <a:spcPts val="600"/>
                        </a:spcBef>
                        <a:spcAft>
                          <a:spcPts val="0"/>
                        </a:spcAft>
                      </a:pPr>
                      <a:r>
                        <a:rPr lang="en-GB" sz="1100">
                          <a:effectLst/>
                        </a:rPr>
                        <a:t> </a:t>
                      </a:r>
                      <a:endParaRPr lang="ro-RO" sz="1100">
                        <a:effectLst/>
                        <a:latin typeface="Optima"/>
                        <a:ea typeface="Times New Roman"/>
                        <a:cs typeface="Times New Roman"/>
                      </a:endParaRPr>
                    </a:p>
                  </a:txBody>
                  <a:tcPr marL="68580" marR="68580" marT="0" marB="0"/>
                </a:tc>
                <a:tc>
                  <a:txBody>
                    <a:bodyPr/>
                    <a:lstStyle/>
                    <a:p>
                      <a:pPr marL="85725" algn="ctr">
                        <a:spcBef>
                          <a:spcPts val="600"/>
                        </a:spcBef>
                        <a:spcAft>
                          <a:spcPts val="0"/>
                        </a:spcAft>
                      </a:pPr>
                      <a:r>
                        <a:rPr lang="en-GB" sz="1100">
                          <a:effectLst/>
                        </a:rPr>
                        <a:t> </a:t>
                      </a:r>
                      <a:endParaRPr lang="ro-RO" sz="1100">
                        <a:effectLst/>
                        <a:latin typeface="Optima"/>
                        <a:ea typeface="Times New Roman"/>
                        <a:cs typeface="Times New Roman"/>
                      </a:endParaRPr>
                    </a:p>
                  </a:txBody>
                  <a:tcPr marL="68580" marR="68580" marT="0" marB="0"/>
                </a:tc>
                <a:tc>
                  <a:txBody>
                    <a:bodyPr/>
                    <a:lstStyle/>
                    <a:p>
                      <a:pPr marL="83185" algn="ctr">
                        <a:spcBef>
                          <a:spcPts val="600"/>
                        </a:spcBef>
                        <a:spcAft>
                          <a:spcPts val="0"/>
                        </a:spcAft>
                      </a:pPr>
                      <a:r>
                        <a:rPr lang="en-GB" sz="1100">
                          <a:effectLst/>
                        </a:rPr>
                        <a:t> </a:t>
                      </a:r>
                      <a:endParaRPr lang="ro-RO" sz="1100">
                        <a:effectLst/>
                        <a:latin typeface="Optima"/>
                        <a:ea typeface="Times New Roman"/>
                        <a:cs typeface="Times New Roman"/>
                      </a:endParaRPr>
                    </a:p>
                  </a:txBody>
                  <a:tcPr marL="68580" marR="68580" marT="0" marB="0"/>
                </a:tc>
              </a:tr>
              <a:tr h="0">
                <a:tc>
                  <a:txBody>
                    <a:bodyPr/>
                    <a:lstStyle/>
                    <a:p>
                      <a:pPr marL="90170" algn="just">
                        <a:spcBef>
                          <a:spcPts val="600"/>
                        </a:spcBef>
                        <a:spcAft>
                          <a:spcPts val="600"/>
                        </a:spcAft>
                      </a:pPr>
                      <a:r>
                        <a:rPr lang="en-GB" sz="1100">
                          <a:effectLst/>
                        </a:rPr>
                        <a:t>Duration</a:t>
                      </a:r>
                      <a:endParaRPr lang="ro-RO" sz="1100">
                        <a:effectLst/>
                        <a:latin typeface="Optima"/>
                        <a:ea typeface="Times New Roman"/>
                        <a:cs typeface="Times New Roman"/>
                      </a:endParaRPr>
                    </a:p>
                  </a:txBody>
                  <a:tcPr marL="68580" marR="68580" marT="0" marB="0"/>
                </a:tc>
                <a:tc>
                  <a:txBody>
                    <a:bodyPr/>
                    <a:lstStyle/>
                    <a:p>
                      <a:pPr marL="87630" algn="ctr">
                        <a:spcBef>
                          <a:spcPts val="600"/>
                        </a:spcBef>
                        <a:spcAft>
                          <a:spcPts val="0"/>
                        </a:spcAft>
                      </a:pPr>
                      <a:r>
                        <a:rPr lang="en-GB" sz="1100">
                          <a:effectLst/>
                        </a:rPr>
                        <a:t> </a:t>
                      </a:r>
                      <a:endParaRPr lang="ro-RO" sz="1100">
                        <a:effectLst/>
                        <a:latin typeface="Optima"/>
                        <a:ea typeface="Times New Roman"/>
                        <a:cs typeface="Times New Roman"/>
                      </a:endParaRPr>
                    </a:p>
                  </a:txBody>
                  <a:tcPr marL="68580" marR="68580" marT="0" marB="0"/>
                </a:tc>
                <a:tc>
                  <a:txBody>
                    <a:bodyPr/>
                    <a:lstStyle/>
                    <a:p>
                      <a:pPr marL="85725" algn="ctr">
                        <a:spcBef>
                          <a:spcPts val="600"/>
                        </a:spcBef>
                        <a:spcAft>
                          <a:spcPts val="0"/>
                        </a:spcAft>
                      </a:pPr>
                      <a:r>
                        <a:rPr lang="en-GB" sz="1100">
                          <a:effectLst/>
                        </a:rPr>
                        <a:t> </a:t>
                      </a:r>
                      <a:endParaRPr lang="ro-RO" sz="1100">
                        <a:effectLst/>
                        <a:latin typeface="Optima"/>
                        <a:ea typeface="Times New Roman"/>
                        <a:cs typeface="Times New Roman"/>
                      </a:endParaRPr>
                    </a:p>
                  </a:txBody>
                  <a:tcPr marL="68580" marR="68580" marT="0" marB="0"/>
                </a:tc>
                <a:tc>
                  <a:txBody>
                    <a:bodyPr/>
                    <a:lstStyle/>
                    <a:p>
                      <a:pPr marL="83185" algn="ctr">
                        <a:spcBef>
                          <a:spcPts val="600"/>
                        </a:spcBef>
                        <a:spcAft>
                          <a:spcPts val="0"/>
                        </a:spcAft>
                      </a:pPr>
                      <a:r>
                        <a:rPr lang="en-GB" sz="1100">
                          <a:effectLst/>
                        </a:rPr>
                        <a:t> </a:t>
                      </a:r>
                      <a:endParaRPr lang="ro-RO" sz="1100">
                        <a:effectLst/>
                        <a:latin typeface="Optima"/>
                        <a:ea typeface="Times New Roman"/>
                        <a:cs typeface="Times New Roman"/>
                      </a:endParaRPr>
                    </a:p>
                  </a:txBody>
                  <a:tcPr marL="68580" marR="68580" marT="0" marB="0"/>
                </a:tc>
              </a:tr>
              <a:tr h="0">
                <a:tc>
                  <a:txBody>
                    <a:bodyPr/>
                    <a:lstStyle/>
                    <a:p>
                      <a:pPr marL="90170" algn="just">
                        <a:spcBef>
                          <a:spcPts val="600"/>
                        </a:spcBef>
                        <a:spcAft>
                          <a:spcPts val="600"/>
                        </a:spcAft>
                      </a:pPr>
                      <a:r>
                        <a:rPr lang="en-GB" sz="1100">
                          <a:effectLst/>
                        </a:rPr>
                        <a:t>Expiry date</a:t>
                      </a:r>
                      <a:endParaRPr lang="ro-RO" sz="1100">
                        <a:effectLst/>
                        <a:latin typeface="Optima"/>
                        <a:ea typeface="Times New Roman"/>
                        <a:cs typeface="Times New Roman"/>
                      </a:endParaRPr>
                    </a:p>
                  </a:txBody>
                  <a:tcPr marL="68580" marR="68580" marT="0" marB="0"/>
                </a:tc>
                <a:tc>
                  <a:txBody>
                    <a:bodyPr/>
                    <a:lstStyle/>
                    <a:p>
                      <a:pPr marL="87630" algn="ctr">
                        <a:spcBef>
                          <a:spcPts val="600"/>
                        </a:spcBef>
                        <a:spcAft>
                          <a:spcPts val="0"/>
                        </a:spcAft>
                      </a:pPr>
                      <a:r>
                        <a:rPr lang="en-GB" sz="1100">
                          <a:effectLst/>
                        </a:rPr>
                        <a:t> </a:t>
                      </a:r>
                      <a:endParaRPr lang="ro-RO" sz="1100">
                        <a:effectLst/>
                        <a:latin typeface="Optima"/>
                        <a:ea typeface="Times New Roman"/>
                        <a:cs typeface="Times New Roman"/>
                      </a:endParaRPr>
                    </a:p>
                  </a:txBody>
                  <a:tcPr marL="68580" marR="68580" marT="0" marB="0"/>
                </a:tc>
                <a:tc>
                  <a:txBody>
                    <a:bodyPr/>
                    <a:lstStyle/>
                    <a:p>
                      <a:pPr marL="85725" algn="ctr">
                        <a:spcBef>
                          <a:spcPts val="600"/>
                        </a:spcBef>
                        <a:spcAft>
                          <a:spcPts val="0"/>
                        </a:spcAft>
                      </a:pPr>
                      <a:r>
                        <a:rPr lang="en-GB" sz="1100">
                          <a:effectLst/>
                        </a:rPr>
                        <a:t> </a:t>
                      </a:r>
                      <a:endParaRPr lang="ro-RO" sz="1100">
                        <a:effectLst/>
                        <a:latin typeface="Optima"/>
                        <a:ea typeface="Times New Roman"/>
                        <a:cs typeface="Times New Roman"/>
                      </a:endParaRPr>
                    </a:p>
                  </a:txBody>
                  <a:tcPr marL="68580" marR="68580" marT="0" marB="0"/>
                </a:tc>
                <a:tc>
                  <a:txBody>
                    <a:bodyPr/>
                    <a:lstStyle/>
                    <a:p>
                      <a:pPr marL="83185" algn="ctr">
                        <a:spcBef>
                          <a:spcPts val="600"/>
                        </a:spcBef>
                        <a:spcAft>
                          <a:spcPts val="0"/>
                        </a:spcAft>
                      </a:pPr>
                      <a:r>
                        <a:rPr lang="en-GB" sz="1100" dirty="0">
                          <a:effectLst/>
                        </a:rPr>
                        <a:t> </a:t>
                      </a:r>
                      <a:endParaRPr lang="ro-RO" sz="1100" dirty="0">
                        <a:effectLst/>
                        <a:latin typeface="Optima"/>
                        <a:ea typeface="Times New Roman"/>
                        <a:cs typeface="Times New Roman"/>
                      </a:endParaRPr>
                    </a:p>
                  </a:txBody>
                  <a:tcPr marL="68580" marR="68580" marT="0" marB="0"/>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103251770"/>
              </p:ext>
            </p:extLst>
          </p:nvPr>
        </p:nvGraphicFramePr>
        <p:xfrm>
          <a:off x="899592" y="3501008"/>
          <a:ext cx="5436870" cy="1828800"/>
        </p:xfrm>
        <a:graphic>
          <a:graphicData uri="http://schemas.openxmlformats.org/drawingml/2006/table">
            <a:tbl>
              <a:tblPr>
                <a:tableStyleId>{5C22544A-7EE6-4342-B048-85BDC9FD1C3A}</a:tableStyleId>
              </a:tblPr>
              <a:tblGrid>
                <a:gridCol w="1368425"/>
                <a:gridCol w="2070100"/>
                <a:gridCol w="1998345"/>
              </a:tblGrid>
              <a:tr h="0">
                <a:tc>
                  <a:txBody>
                    <a:bodyPr/>
                    <a:lstStyle/>
                    <a:p>
                      <a:pPr marL="90170" algn="l">
                        <a:spcBef>
                          <a:spcPts val="600"/>
                        </a:spcBef>
                        <a:spcAft>
                          <a:spcPts val="600"/>
                        </a:spcAft>
                      </a:pPr>
                      <a:r>
                        <a:rPr lang="en-GB" sz="1100" dirty="0">
                          <a:effectLst/>
                        </a:rPr>
                        <a:t>Purpose of the contract</a:t>
                      </a:r>
                      <a:endParaRPr lang="ro-RO" sz="1100" dirty="0">
                        <a:effectLst/>
                        <a:latin typeface="Optima"/>
                        <a:ea typeface="Times New Roman"/>
                        <a:cs typeface="Times New Roman"/>
                      </a:endParaRPr>
                    </a:p>
                  </a:txBody>
                  <a:tcPr marL="68580" marR="68580" marT="0" marB="0"/>
                </a:tc>
                <a:tc gridSpan="2">
                  <a:txBody>
                    <a:bodyPr/>
                    <a:lstStyle/>
                    <a:p>
                      <a:pPr algn="just">
                        <a:spcBef>
                          <a:spcPts val="600"/>
                        </a:spcBef>
                        <a:spcAft>
                          <a:spcPts val="600"/>
                        </a:spcAft>
                      </a:pPr>
                      <a:r>
                        <a:rPr lang="en-GB" sz="1100">
                          <a:effectLst/>
                        </a:rPr>
                        <a:t> </a:t>
                      </a:r>
                      <a:endParaRPr lang="ro-RO" sz="1100">
                        <a:effectLst/>
                        <a:latin typeface="Optima"/>
                        <a:ea typeface="Times New Roman"/>
                        <a:cs typeface="Times New Roman"/>
                      </a:endParaRPr>
                    </a:p>
                  </a:txBody>
                  <a:tcPr marL="68580" marR="68580" marT="0" marB="0"/>
                </a:tc>
                <a:tc hMerge="1">
                  <a:txBody>
                    <a:bodyPr/>
                    <a:lstStyle/>
                    <a:p>
                      <a:endParaRPr lang="ro-RO"/>
                    </a:p>
                  </a:txBody>
                  <a:tcPr/>
                </a:tc>
              </a:tr>
              <a:tr h="0">
                <a:tc>
                  <a:txBody>
                    <a:bodyPr/>
                    <a:lstStyle/>
                    <a:p>
                      <a:pPr marL="90170" algn="just">
                        <a:spcBef>
                          <a:spcPts val="600"/>
                        </a:spcBef>
                        <a:spcAft>
                          <a:spcPts val="600"/>
                        </a:spcAft>
                      </a:pPr>
                      <a:r>
                        <a:rPr lang="en-GB" sz="1100">
                          <a:effectLst/>
                        </a:rPr>
                        <a:t>Background information</a:t>
                      </a:r>
                      <a:endParaRPr lang="ro-RO" sz="1100">
                        <a:effectLst/>
                        <a:latin typeface="Optima"/>
                        <a:ea typeface="Times New Roman"/>
                        <a:cs typeface="Times New Roman"/>
                      </a:endParaRPr>
                    </a:p>
                  </a:txBody>
                  <a:tcPr marL="68580" marR="68580" marT="0" marB="0"/>
                </a:tc>
                <a:tc gridSpan="2">
                  <a:txBody>
                    <a:bodyPr/>
                    <a:lstStyle/>
                    <a:p>
                      <a:pPr marL="111760" algn="just">
                        <a:spcBef>
                          <a:spcPts val="600"/>
                        </a:spcBef>
                        <a:spcAft>
                          <a:spcPts val="600"/>
                        </a:spcAft>
                      </a:pPr>
                      <a:r>
                        <a:rPr lang="en-GB" sz="1100">
                          <a:effectLst/>
                        </a:rPr>
                        <a:t>&lt;Award procedure, previous addenda, reason for this addendum, etc, as appropriate&gt;</a:t>
                      </a:r>
                      <a:endParaRPr lang="ro-RO" sz="1100">
                        <a:effectLst/>
                        <a:latin typeface="Optima"/>
                        <a:ea typeface="Times New Roman"/>
                        <a:cs typeface="Times New Roman"/>
                      </a:endParaRPr>
                    </a:p>
                  </a:txBody>
                  <a:tcPr marL="68580" marR="68580" marT="0" marB="0"/>
                </a:tc>
                <a:tc hMerge="1">
                  <a:txBody>
                    <a:bodyPr/>
                    <a:lstStyle/>
                    <a:p>
                      <a:endParaRPr lang="ro-RO"/>
                    </a:p>
                  </a:txBody>
                  <a:tcPr/>
                </a:tc>
              </a:tr>
              <a:tr h="0">
                <a:tc>
                  <a:txBody>
                    <a:bodyPr/>
                    <a:lstStyle/>
                    <a:p>
                      <a:pPr marL="90170" algn="l">
                        <a:spcBef>
                          <a:spcPts val="600"/>
                        </a:spcBef>
                        <a:spcAft>
                          <a:spcPts val="600"/>
                        </a:spcAft>
                      </a:pPr>
                      <a:r>
                        <a:rPr lang="en-GB" sz="1100">
                          <a:effectLst/>
                        </a:rPr>
                        <a:t>Action required and deadline (with explanation)</a:t>
                      </a:r>
                      <a:endParaRPr lang="ro-RO" sz="1100">
                        <a:effectLst/>
                        <a:latin typeface="Optima"/>
                        <a:ea typeface="Times New Roman"/>
                        <a:cs typeface="Times New Roman"/>
                      </a:endParaRPr>
                    </a:p>
                  </a:txBody>
                  <a:tcPr marL="68580" marR="68580" marT="0" marB="0"/>
                </a:tc>
                <a:tc gridSpan="2">
                  <a:txBody>
                    <a:bodyPr/>
                    <a:lstStyle/>
                    <a:p>
                      <a:pPr marL="111760" algn="just">
                        <a:spcBef>
                          <a:spcPts val="600"/>
                        </a:spcBef>
                        <a:spcAft>
                          <a:spcPts val="600"/>
                        </a:spcAft>
                      </a:pPr>
                      <a:r>
                        <a:rPr lang="en-GB" sz="1100" dirty="0">
                          <a:effectLst/>
                        </a:rPr>
                        <a:t>&lt;Signature of contract, action required, </a:t>
                      </a:r>
                      <a:r>
                        <a:rPr lang="en-GB" sz="1100" dirty="0" err="1">
                          <a:effectLst/>
                        </a:rPr>
                        <a:t>etc</a:t>
                      </a:r>
                      <a:r>
                        <a:rPr lang="en-GB" sz="1100" dirty="0">
                          <a:effectLst/>
                        </a:rPr>
                        <a:t>, as appropriate&gt;</a:t>
                      </a:r>
                      <a:endParaRPr lang="ro-RO" sz="1100" dirty="0">
                        <a:effectLst/>
                        <a:latin typeface="Optima"/>
                        <a:ea typeface="Times New Roman"/>
                        <a:cs typeface="Times New Roman"/>
                      </a:endParaRPr>
                    </a:p>
                  </a:txBody>
                  <a:tcPr marL="68580" marR="68580" marT="0" marB="0"/>
                </a:tc>
                <a:tc hMerge="1">
                  <a:txBody>
                    <a:bodyPr/>
                    <a:lstStyle/>
                    <a:p>
                      <a:endParaRPr lang="ro-RO"/>
                    </a:p>
                  </a:txBody>
                  <a:tcPr/>
                </a:tc>
              </a:tr>
              <a:tr h="0">
                <a:tc>
                  <a:txBody>
                    <a:bodyPr/>
                    <a:lstStyle/>
                    <a:p>
                      <a:pPr marL="90170" algn="l">
                        <a:spcBef>
                          <a:spcPts val="600"/>
                        </a:spcBef>
                        <a:spcAft>
                          <a:spcPts val="600"/>
                        </a:spcAft>
                      </a:pPr>
                      <a:r>
                        <a:rPr lang="en-GB" sz="1100" dirty="0">
                          <a:effectLst/>
                        </a:rPr>
                        <a:t>Signature of Project Manager</a:t>
                      </a:r>
                      <a:endParaRPr lang="ro-RO" sz="1100" dirty="0">
                        <a:effectLst/>
                      </a:endParaRPr>
                    </a:p>
                    <a:p>
                      <a:pPr marL="90170" algn="just">
                        <a:spcBef>
                          <a:spcPts val="600"/>
                        </a:spcBef>
                        <a:spcAft>
                          <a:spcPts val="600"/>
                        </a:spcAft>
                      </a:pPr>
                      <a:r>
                        <a:rPr lang="en-GB" sz="1100" dirty="0">
                          <a:effectLst/>
                        </a:rPr>
                        <a:t> </a:t>
                      </a:r>
                      <a:endParaRPr lang="ro-RO" sz="1100" dirty="0">
                        <a:effectLst/>
                        <a:latin typeface="Optima"/>
                        <a:ea typeface="Times New Roman"/>
                        <a:cs typeface="Times New Roman"/>
                      </a:endParaRPr>
                    </a:p>
                  </a:txBody>
                  <a:tcPr marL="68580" marR="68580" marT="0" marB="0"/>
                </a:tc>
                <a:tc>
                  <a:txBody>
                    <a:bodyPr/>
                    <a:lstStyle/>
                    <a:p>
                      <a:pPr marL="111760" algn="just">
                        <a:spcBef>
                          <a:spcPts val="600"/>
                        </a:spcBef>
                        <a:spcAft>
                          <a:spcPts val="600"/>
                        </a:spcAft>
                      </a:pPr>
                      <a:r>
                        <a:rPr lang="en-GB" sz="1100">
                          <a:effectLst/>
                        </a:rPr>
                        <a:t>Signature</a:t>
                      </a:r>
                      <a:endParaRPr lang="ro-RO" sz="1100">
                        <a:effectLst/>
                        <a:latin typeface="Optima"/>
                        <a:ea typeface="Times New Roman"/>
                        <a:cs typeface="Times New Roman"/>
                      </a:endParaRPr>
                    </a:p>
                  </a:txBody>
                  <a:tcPr marL="68580" marR="68580" marT="0" marB="0"/>
                </a:tc>
                <a:tc>
                  <a:txBody>
                    <a:bodyPr/>
                    <a:lstStyle/>
                    <a:p>
                      <a:pPr marL="111760" algn="just">
                        <a:spcBef>
                          <a:spcPts val="600"/>
                        </a:spcBef>
                        <a:spcAft>
                          <a:spcPts val="600"/>
                        </a:spcAft>
                      </a:pPr>
                      <a:r>
                        <a:rPr lang="en-GB" sz="1100" dirty="0">
                          <a:effectLst/>
                        </a:rPr>
                        <a:t>Date</a:t>
                      </a:r>
                      <a:endParaRPr lang="ro-RO" sz="1100" dirty="0">
                        <a:effectLst/>
                        <a:latin typeface="Optima"/>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16234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39552" y="228600"/>
            <a:ext cx="8064896" cy="1336390"/>
            <a:chOff x="539552" y="228600"/>
            <a:chExt cx="8064896" cy="1336390"/>
          </a:xfrm>
        </p:grpSpPr>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9"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10" name="Straight Connector 9"/>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 name="Content Placeholder 2"/>
          <p:cNvSpPr txBox="1">
            <a:spLocks/>
          </p:cNvSpPr>
          <p:nvPr/>
        </p:nvSpPr>
        <p:spPr>
          <a:xfrm>
            <a:off x="457200" y="1808820"/>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just">
              <a:buFont typeface="Arial" pitchFamily="34" charset="0"/>
              <a:buChar char="•"/>
            </a:pPr>
            <a:endParaRPr lang="ro-RO" sz="2100" dirty="0" smtClean="0">
              <a:solidFill>
                <a:schemeClr val="tx1"/>
              </a:solidFill>
            </a:endParaRPr>
          </a:p>
        </p:txBody>
      </p:sp>
      <p:sp>
        <p:nvSpPr>
          <p:cNvPr id="13" name="Content Placeholder 2"/>
          <p:cNvSpPr txBox="1">
            <a:spLocks/>
          </p:cNvSpPr>
          <p:nvPr/>
        </p:nvSpPr>
        <p:spPr>
          <a:xfrm>
            <a:off x="609600" y="1961220"/>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just">
              <a:buFont typeface="Arial" pitchFamily="34" charset="0"/>
              <a:buChar char="•"/>
            </a:pPr>
            <a:endParaRPr lang="ro-RO" sz="2100" dirty="0" smtClean="0">
              <a:solidFill>
                <a:schemeClr val="tx1"/>
              </a:solidFill>
            </a:endParaRPr>
          </a:p>
        </p:txBody>
      </p:sp>
      <p:sp>
        <p:nvSpPr>
          <p:cNvPr id="16" name="Content Placeholder 2"/>
          <p:cNvSpPr txBox="1">
            <a:spLocks/>
          </p:cNvSpPr>
          <p:nvPr/>
        </p:nvSpPr>
        <p:spPr>
          <a:xfrm>
            <a:off x="323528" y="1844824"/>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just">
              <a:spcBef>
                <a:spcPts val="0"/>
              </a:spcBef>
              <a:buFont typeface="Arial" pitchFamily="34" charset="0"/>
              <a:buChar char="•"/>
            </a:pPr>
            <a:r>
              <a:rPr lang="en-GB" sz="1800" dirty="0">
                <a:solidFill>
                  <a:schemeClr val="tx1"/>
                </a:solidFill>
              </a:rPr>
              <a:t>Record and store project documents (originals and copies) in a manner specified in the grant contract;</a:t>
            </a:r>
            <a:endParaRPr lang="ro-RO" sz="1800" dirty="0">
              <a:solidFill>
                <a:schemeClr val="tx1"/>
              </a:solidFill>
            </a:endParaRPr>
          </a:p>
          <a:p>
            <a:pPr marL="342900" indent="-342900" algn="just">
              <a:spcBef>
                <a:spcPts val="0"/>
              </a:spcBef>
              <a:buFont typeface="Arial" pitchFamily="34" charset="0"/>
              <a:buChar char="•"/>
            </a:pPr>
            <a:r>
              <a:rPr lang="en-GB" sz="1800" dirty="0" smtClean="0">
                <a:solidFill>
                  <a:schemeClr val="tx1"/>
                </a:solidFill>
              </a:rPr>
              <a:t>Provide </a:t>
            </a:r>
            <a:r>
              <a:rPr lang="en-GB" sz="1800" dirty="0">
                <a:solidFill>
                  <a:schemeClr val="tx1"/>
                </a:solidFill>
              </a:rPr>
              <a:t>the JMA and JTS with all data relevant for monitoring indicators as outlined in the grant contract.</a:t>
            </a:r>
            <a:endParaRPr lang="ro-RO" sz="1800" dirty="0" smtClean="0">
              <a:solidFill>
                <a:schemeClr val="tx1"/>
              </a:solidFill>
            </a:endParaRPr>
          </a:p>
        </p:txBody>
      </p:sp>
      <p:pic>
        <p:nvPicPr>
          <p:cNvPr id="17"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2"/>
          <p:cNvSpPr txBox="1">
            <a:spLocks/>
          </p:cNvSpPr>
          <p:nvPr/>
        </p:nvSpPr>
        <p:spPr>
          <a:xfrm>
            <a:off x="4795322" y="1808820"/>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just">
              <a:spcBef>
                <a:spcPts val="0"/>
              </a:spcBef>
              <a:buFont typeface="Arial" pitchFamily="34" charset="0"/>
              <a:buChar char="•"/>
            </a:pPr>
            <a:r>
              <a:rPr lang="ro-RO" sz="1800" dirty="0" smtClean="0">
                <a:solidFill>
                  <a:schemeClr val="tx1"/>
                </a:solidFill>
              </a:rPr>
              <a:t>Înregistrează şi stochează documentele (originale şi copii) într-o manieră specifică contractelor de grant</a:t>
            </a:r>
            <a:r>
              <a:rPr lang="en-US" sz="1800" dirty="0" smtClean="0">
                <a:solidFill>
                  <a:schemeClr val="tx1"/>
                </a:solidFill>
              </a:rPr>
              <a:t>;</a:t>
            </a:r>
            <a:endParaRPr lang="ro-RO" sz="1800" dirty="0" smtClean="0">
              <a:solidFill>
                <a:schemeClr val="tx1"/>
              </a:solidFill>
            </a:endParaRPr>
          </a:p>
          <a:p>
            <a:pPr marL="342900" lvl="0" indent="-342900" algn="just">
              <a:spcBef>
                <a:spcPts val="0"/>
              </a:spcBef>
              <a:buFont typeface="Arial" pitchFamily="34" charset="0"/>
              <a:buChar char="•"/>
            </a:pPr>
            <a:r>
              <a:rPr lang="ro-RO" sz="1800" dirty="0" smtClean="0">
                <a:solidFill>
                  <a:schemeClr val="tx1"/>
                </a:solidFill>
              </a:rPr>
              <a:t>Pune la dispoziţia ACM şi STC toate datele relevante în vederea monitorizării indicatorilor conform contractului de grant. </a:t>
            </a:r>
          </a:p>
        </p:txBody>
      </p:sp>
    </p:spTree>
    <p:extLst>
      <p:ext uri="{BB962C8B-B14F-4D97-AF65-F5344CB8AC3E}">
        <p14:creationId xmlns:p14="http://schemas.microsoft.com/office/powerpoint/2010/main" val="212915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228600"/>
            <a:ext cx="8064896" cy="1336390"/>
            <a:chOff x="539552" y="228600"/>
            <a:chExt cx="8064896" cy="1336390"/>
          </a:xfrm>
        </p:grpSpPr>
        <p:pic>
          <p:nvPicPr>
            <p:cNvPr id="3"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6"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7" name="Straight Connector 6"/>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Content Placeholder 2"/>
          <p:cNvSpPr txBox="1">
            <a:spLocks/>
          </p:cNvSpPr>
          <p:nvPr/>
        </p:nvSpPr>
        <p:spPr>
          <a:xfrm>
            <a:off x="457200" y="1808820"/>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just">
              <a:buFont typeface="Arial" pitchFamily="34" charset="0"/>
              <a:buChar char="•"/>
            </a:pPr>
            <a:endParaRPr lang="ro-RO" sz="2100" dirty="0" smtClean="0">
              <a:solidFill>
                <a:schemeClr val="tx1"/>
              </a:solidFill>
            </a:endParaRPr>
          </a:p>
        </p:txBody>
      </p:sp>
      <p:sp>
        <p:nvSpPr>
          <p:cNvPr id="9" name="Content Placeholder 2"/>
          <p:cNvSpPr txBox="1">
            <a:spLocks/>
          </p:cNvSpPr>
          <p:nvPr/>
        </p:nvSpPr>
        <p:spPr>
          <a:xfrm>
            <a:off x="609600" y="1961220"/>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just">
              <a:buFont typeface="Arial" pitchFamily="34" charset="0"/>
              <a:buChar char="•"/>
            </a:pPr>
            <a:endParaRPr lang="ro-RO" sz="2100" dirty="0" smtClean="0">
              <a:solidFill>
                <a:schemeClr val="tx1"/>
              </a:solidFill>
            </a:endParaRPr>
          </a:p>
        </p:txBody>
      </p:sp>
      <p:sp>
        <p:nvSpPr>
          <p:cNvPr id="10" name="Content Placeholder 2"/>
          <p:cNvSpPr txBox="1">
            <a:spLocks/>
          </p:cNvSpPr>
          <p:nvPr/>
        </p:nvSpPr>
        <p:spPr>
          <a:xfrm>
            <a:off x="323528" y="1844824"/>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en-GB" sz="1800" b="1" dirty="0">
                <a:solidFill>
                  <a:schemeClr val="tx1"/>
                </a:solidFill>
              </a:rPr>
              <a:t>The partners</a:t>
            </a:r>
            <a:r>
              <a:rPr lang="en-GB" sz="1800" dirty="0">
                <a:solidFill>
                  <a:schemeClr val="tx1"/>
                </a:solidFill>
              </a:rPr>
              <a:t> shall assume the following responsibilities:</a:t>
            </a:r>
            <a:endParaRPr lang="ro-RO" sz="1800" dirty="0">
              <a:solidFill>
                <a:schemeClr val="tx1"/>
              </a:solidFill>
            </a:endParaRPr>
          </a:p>
          <a:p>
            <a:pPr marL="342900" lvl="0" indent="-342900" algn="just">
              <a:spcBef>
                <a:spcPts val="0"/>
              </a:spcBef>
              <a:buFont typeface="Arial" pitchFamily="34" charset="0"/>
              <a:buChar char="•"/>
            </a:pPr>
            <a:r>
              <a:rPr lang="en-GB" sz="1800" dirty="0">
                <a:solidFill>
                  <a:schemeClr val="tx1"/>
                </a:solidFill>
              </a:rPr>
              <a:t>Ensure the implementation of the project activities under its responsibility according to the project plan and the partnership agreement signed with the Beneficiary; </a:t>
            </a:r>
            <a:endParaRPr lang="ro-RO" sz="1800" dirty="0">
              <a:solidFill>
                <a:schemeClr val="tx1"/>
              </a:solidFill>
            </a:endParaRPr>
          </a:p>
          <a:p>
            <a:pPr marL="342900" lvl="0" indent="-342900" algn="just">
              <a:spcBef>
                <a:spcPts val="0"/>
              </a:spcBef>
              <a:buFont typeface="Arial" pitchFamily="34" charset="0"/>
              <a:buChar char="•"/>
            </a:pPr>
            <a:r>
              <a:rPr lang="en-GB" sz="1800" dirty="0">
                <a:solidFill>
                  <a:schemeClr val="tx1"/>
                </a:solidFill>
              </a:rPr>
              <a:t>Cooperate with the project partners in the implementation of the project, the reporting and monitoring</a:t>
            </a:r>
            <a:r>
              <a:rPr lang="en-GB" sz="1800" dirty="0" smtClean="0">
                <a:solidFill>
                  <a:schemeClr val="tx1"/>
                </a:solidFill>
              </a:rPr>
              <a:t>;</a:t>
            </a:r>
            <a:endParaRPr lang="ro-RO" sz="1800" dirty="0">
              <a:solidFill>
                <a:schemeClr val="tx1"/>
              </a:solidFill>
            </a:endParaRPr>
          </a:p>
        </p:txBody>
      </p:sp>
      <p:pic>
        <p:nvPicPr>
          <p:cNvPr id="11"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2"/>
          <p:cNvSpPr txBox="1">
            <a:spLocks/>
          </p:cNvSpPr>
          <p:nvPr/>
        </p:nvSpPr>
        <p:spPr>
          <a:xfrm>
            <a:off x="4795322" y="1808820"/>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just">
              <a:spcBef>
                <a:spcPts val="0"/>
              </a:spcBef>
              <a:buFont typeface="Arial" pitchFamily="34" charset="0"/>
              <a:buChar char="•"/>
            </a:pPr>
            <a:r>
              <a:rPr lang="ro-RO" sz="1800" b="1" dirty="0" smtClean="0">
                <a:solidFill>
                  <a:schemeClr val="tx1"/>
                </a:solidFill>
              </a:rPr>
              <a:t>Partenerii</a:t>
            </a:r>
            <a:r>
              <a:rPr lang="ro-RO" sz="1800" dirty="0" smtClean="0">
                <a:solidFill>
                  <a:schemeClr val="tx1"/>
                </a:solidFill>
              </a:rPr>
              <a:t> îşi vor asuma următoarele obligaţii</a:t>
            </a:r>
            <a:r>
              <a:rPr lang="en-US" sz="1800" dirty="0" smtClean="0">
                <a:solidFill>
                  <a:schemeClr val="tx1"/>
                </a:solidFill>
              </a:rPr>
              <a:t>:</a:t>
            </a:r>
            <a:endParaRPr lang="ro-RO" sz="1800" dirty="0" smtClean="0">
              <a:solidFill>
                <a:schemeClr val="tx1"/>
              </a:solidFill>
            </a:endParaRPr>
          </a:p>
          <a:p>
            <a:pPr marL="342900" lvl="0" indent="-342900" algn="just">
              <a:spcBef>
                <a:spcPts val="0"/>
              </a:spcBef>
              <a:buFont typeface="Arial" pitchFamily="34" charset="0"/>
              <a:buChar char="•"/>
            </a:pPr>
            <a:r>
              <a:rPr lang="ro-RO" sz="1800" dirty="0" smtClean="0">
                <a:solidFill>
                  <a:schemeClr val="tx1"/>
                </a:solidFill>
              </a:rPr>
              <a:t>Asigură implementarea activităţilor proiectului conform responsabilităţilor  stabilite în planul de activităţi şi acordului de parteneriat semnat cu beneficiarul</a:t>
            </a:r>
          </a:p>
          <a:p>
            <a:pPr marL="342900" lvl="0" indent="-342900" algn="just">
              <a:spcBef>
                <a:spcPts val="0"/>
              </a:spcBef>
              <a:buFont typeface="Arial" pitchFamily="34" charset="0"/>
              <a:buChar char="•"/>
            </a:pPr>
            <a:r>
              <a:rPr lang="ro-RO" sz="1800" dirty="0" smtClean="0">
                <a:solidFill>
                  <a:schemeClr val="tx1"/>
                </a:solidFill>
              </a:rPr>
              <a:t>Cooperează cu partenerii proiectului în activitatea de implementare, raportare şi monitorizare a  </a:t>
            </a:r>
            <a:r>
              <a:rPr lang="ro-RO" sz="1800" dirty="0">
                <a:solidFill>
                  <a:schemeClr val="tx1"/>
                </a:solidFill>
              </a:rPr>
              <a:t>proiectului</a:t>
            </a:r>
            <a:r>
              <a:rPr lang="ro-RO" sz="1800" dirty="0" smtClean="0">
                <a:solidFill>
                  <a:schemeClr val="tx1"/>
                </a:solidFill>
              </a:rPr>
              <a:t>.</a:t>
            </a:r>
          </a:p>
        </p:txBody>
      </p:sp>
    </p:spTree>
    <p:extLst>
      <p:ext uri="{BB962C8B-B14F-4D97-AF65-F5344CB8AC3E}">
        <p14:creationId xmlns:p14="http://schemas.microsoft.com/office/powerpoint/2010/main" val="3971823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228600"/>
            <a:ext cx="8064896" cy="1336390"/>
            <a:chOff x="539552" y="228600"/>
            <a:chExt cx="8064896" cy="1336390"/>
          </a:xfrm>
        </p:grpSpPr>
        <p:pic>
          <p:nvPicPr>
            <p:cNvPr id="3"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6"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7" name="Straight Connector 6"/>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Content Placeholder 2"/>
          <p:cNvSpPr txBox="1">
            <a:spLocks/>
          </p:cNvSpPr>
          <p:nvPr/>
        </p:nvSpPr>
        <p:spPr>
          <a:xfrm>
            <a:off x="323528" y="1781014"/>
            <a:ext cx="4114800" cy="488834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just">
              <a:lnSpc>
                <a:spcPct val="110000"/>
              </a:lnSpc>
              <a:spcBef>
                <a:spcPts val="0"/>
              </a:spcBef>
              <a:buFont typeface="Arial" pitchFamily="34" charset="0"/>
              <a:buChar char="•"/>
            </a:pPr>
            <a:r>
              <a:rPr lang="en-GB" sz="1800" dirty="0" smtClean="0">
                <a:solidFill>
                  <a:schemeClr val="tx1"/>
                </a:solidFill>
              </a:rPr>
              <a:t>Provide a financial and </a:t>
            </a:r>
            <a:r>
              <a:rPr lang="ro-RO" sz="1800" dirty="0" err="1" smtClean="0">
                <a:solidFill>
                  <a:schemeClr val="tx1"/>
                </a:solidFill>
              </a:rPr>
              <a:t>narrative</a:t>
            </a:r>
            <a:r>
              <a:rPr lang="ro-RO" sz="1800" dirty="0" smtClean="0">
                <a:solidFill>
                  <a:schemeClr val="tx1"/>
                </a:solidFill>
              </a:rPr>
              <a:t> </a:t>
            </a:r>
            <a:r>
              <a:rPr lang="en-GB" sz="1800" dirty="0" smtClean="0">
                <a:solidFill>
                  <a:schemeClr val="tx1"/>
                </a:solidFill>
              </a:rPr>
              <a:t>progress report, including all supporting documentation, to the body / entity with the responsibility for the verification of expenses per each of the reporting periods established for the project and ensure full cooperation and assistance for the timely and accurate performance of verification;</a:t>
            </a:r>
            <a:endParaRPr lang="ro-RO" sz="1800" dirty="0" smtClean="0">
              <a:solidFill>
                <a:schemeClr val="tx1"/>
              </a:solidFill>
            </a:endParaRPr>
          </a:p>
          <a:p>
            <a:pPr marL="342900" indent="-342900" algn="just">
              <a:lnSpc>
                <a:spcPct val="110000"/>
              </a:lnSpc>
              <a:spcBef>
                <a:spcPts val="0"/>
              </a:spcBef>
              <a:buFont typeface="Arial" pitchFamily="34" charset="0"/>
              <a:buChar char="•"/>
            </a:pPr>
            <a:r>
              <a:rPr lang="en-GB" sz="1800" dirty="0" smtClean="0">
                <a:solidFill>
                  <a:schemeClr val="tx1"/>
                </a:solidFill>
              </a:rPr>
              <a:t>Assume responsibility in the event of any irregularity in the expenditure it has declared, and repay the Beneficiary the amounts unduly received.</a:t>
            </a:r>
            <a:endParaRPr lang="ro-RO" sz="1800" dirty="0" smtClean="0">
              <a:solidFill>
                <a:schemeClr val="tx1"/>
              </a:solidFill>
            </a:endParaRPr>
          </a:p>
        </p:txBody>
      </p:sp>
      <p:sp>
        <p:nvSpPr>
          <p:cNvPr id="9" name="Content Placeholder 2"/>
          <p:cNvSpPr txBox="1">
            <a:spLocks/>
          </p:cNvSpPr>
          <p:nvPr/>
        </p:nvSpPr>
        <p:spPr>
          <a:xfrm>
            <a:off x="395536" y="1844824"/>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ro-RO" sz="2000" dirty="0" smtClean="0">
              <a:solidFill>
                <a:schemeClr val="tx1"/>
              </a:solidFill>
            </a:endParaRPr>
          </a:p>
        </p:txBody>
      </p:sp>
      <p:pic>
        <p:nvPicPr>
          <p:cNvPr id="1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4795322" y="1772816"/>
            <a:ext cx="4114800" cy="45725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just">
              <a:spcBef>
                <a:spcPts val="0"/>
              </a:spcBef>
              <a:buFont typeface="Arial" pitchFamily="34" charset="0"/>
              <a:buChar char="•"/>
            </a:pPr>
            <a:r>
              <a:rPr lang="en-US" sz="1800" dirty="0" smtClean="0">
                <a:solidFill>
                  <a:schemeClr val="tx1"/>
                </a:solidFill>
              </a:rPr>
              <a:t>Furnizeaz</a:t>
            </a:r>
            <a:r>
              <a:rPr lang="ro-RO" sz="1800" dirty="0" smtClean="0">
                <a:solidFill>
                  <a:schemeClr val="tx1"/>
                </a:solidFill>
              </a:rPr>
              <a:t>ă, </a:t>
            </a:r>
            <a:r>
              <a:rPr lang="ro-RO" sz="1800" dirty="0">
                <a:solidFill>
                  <a:schemeClr val="tx1"/>
                </a:solidFill>
              </a:rPr>
              <a:t>organismului / entităţii cu responsabilităţi în verificarea </a:t>
            </a:r>
            <a:r>
              <a:rPr lang="ro-RO" sz="1800" dirty="0" smtClean="0">
                <a:solidFill>
                  <a:schemeClr val="tx1"/>
                </a:solidFill>
              </a:rPr>
              <a:t>cheltuielilor, un raport de progres financiar şi narativ, incluzând toate documentele justificative, pentru fiecare perioadă de raportare a proiectului  şi asigură cooperare totală şi sprijin pentru realizarea verificărilor corect şi la timp</a:t>
            </a:r>
            <a:r>
              <a:rPr lang="en-US" sz="1800" dirty="0" smtClean="0">
                <a:solidFill>
                  <a:schemeClr val="tx1"/>
                </a:solidFill>
              </a:rPr>
              <a:t>;</a:t>
            </a:r>
          </a:p>
          <a:p>
            <a:pPr marL="342900" lvl="0" indent="-342900" algn="just">
              <a:spcBef>
                <a:spcPts val="0"/>
              </a:spcBef>
              <a:buFont typeface="Arial" pitchFamily="34" charset="0"/>
              <a:buChar char="•"/>
            </a:pPr>
            <a:r>
              <a:rPr lang="ro-RO" sz="1800" dirty="0" smtClean="0">
                <a:solidFill>
                  <a:schemeClr val="tx1"/>
                </a:solidFill>
              </a:rPr>
              <a:t>Îşi asumă responsabilităţi în cazul oricărei nereguli identificate în cadrul cheltuielilor declarate şi restituie beneficiarului suma primită incorect. </a:t>
            </a:r>
          </a:p>
          <a:p>
            <a:pPr marL="342900" lvl="0" indent="-342900" algn="just">
              <a:spcBef>
                <a:spcPts val="0"/>
              </a:spcBef>
              <a:buFont typeface="Arial" pitchFamily="34" charset="0"/>
              <a:buChar char="•"/>
            </a:pPr>
            <a:endParaRPr lang="ro-RO" sz="1800" dirty="0" smtClean="0">
              <a:solidFill>
                <a:schemeClr val="tx1"/>
              </a:solidFill>
            </a:endParaRPr>
          </a:p>
        </p:txBody>
      </p:sp>
    </p:spTree>
    <p:extLst>
      <p:ext uri="{BB962C8B-B14F-4D97-AF65-F5344CB8AC3E}">
        <p14:creationId xmlns:p14="http://schemas.microsoft.com/office/powerpoint/2010/main" val="2015439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228600"/>
            <a:ext cx="8064896" cy="1336390"/>
            <a:chOff x="539552" y="228600"/>
            <a:chExt cx="8064896" cy="1336390"/>
          </a:xfrm>
        </p:grpSpPr>
        <p:pic>
          <p:nvPicPr>
            <p:cNvPr id="3"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6"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7" name="Straight Connector 6"/>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4" name="Content Placeholder 2"/>
          <p:cNvSpPr txBox="1">
            <a:spLocks/>
          </p:cNvSpPr>
          <p:nvPr/>
        </p:nvSpPr>
        <p:spPr>
          <a:xfrm>
            <a:off x="323528" y="1564990"/>
            <a:ext cx="4114800"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just">
              <a:lnSpc>
                <a:spcPct val="110000"/>
              </a:lnSpc>
              <a:spcBef>
                <a:spcPts val="0"/>
              </a:spcBef>
            </a:pPr>
            <a:endParaRPr lang="ro-RO" sz="1800" dirty="0" smtClean="0">
              <a:solidFill>
                <a:schemeClr val="tx1"/>
              </a:solidFill>
            </a:endParaRPr>
          </a:p>
        </p:txBody>
      </p:sp>
      <p:sp>
        <p:nvSpPr>
          <p:cNvPr id="15" name="Rectangle 14"/>
          <p:cNvSpPr/>
          <p:nvPr/>
        </p:nvSpPr>
        <p:spPr>
          <a:xfrm>
            <a:off x="4572000" y="2136338"/>
            <a:ext cx="4572000" cy="369332"/>
          </a:xfrm>
          <a:prstGeom prst="rect">
            <a:avLst/>
          </a:prstGeom>
        </p:spPr>
        <p:txBody>
          <a:bodyPr>
            <a:spAutoFit/>
          </a:bodyPr>
          <a:lstStyle/>
          <a:p>
            <a:r>
              <a:rPr lang="en-GB" dirty="0" smtClean="0"/>
              <a:t> </a:t>
            </a:r>
            <a:endParaRPr lang="ro-RO" dirty="0"/>
          </a:p>
        </p:txBody>
      </p:sp>
      <p:sp>
        <p:nvSpPr>
          <p:cNvPr id="16" name="Content Placeholder 2"/>
          <p:cNvSpPr txBox="1">
            <a:spLocks/>
          </p:cNvSpPr>
          <p:nvPr/>
        </p:nvSpPr>
        <p:spPr>
          <a:xfrm>
            <a:off x="323528" y="1717390"/>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10000"/>
              </a:lnSpc>
              <a:spcBef>
                <a:spcPts val="0"/>
              </a:spcBef>
            </a:pPr>
            <a:r>
              <a:rPr lang="en-GB" sz="1800" u="sng" dirty="0">
                <a:solidFill>
                  <a:schemeClr val="tx1"/>
                </a:solidFill>
              </a:rPr>
              <a:t>Starting the implementation of the Action</a:t>
            </a:r>
            <a:endParaRPr lang="ro-RO" sz="1800" u="sng" dirty="0">
              <a:solidFill>
                <a:schemeClr val="tx1"/>
              </a:solidFill>
            </a:endParaRPr>
          </a:p>
          <a:p>
            <a:pPr lvl="0" algn="just">
              <a:lnSpc>
                <a:spcPct val="110000"/>
              </a:lnSpc>
              <a:spcBef>
                <a:spcPts val="0"/>
              </a:spcBef>
            </a:pPr>
            <a:endParaRPr lang="ro-RO" sz="1800" dirty="0" smtClean="0">
              <a:solidFill>
                <a:schemeClr val="tx1"/>
              </a:solidFill>
            </a:endParaRPr>
          </a:p>
          <a:p>
            <a:pPr lvl="0" algn="just">
              <a:lnSpc>
                <a:spcPct val="110000"/>
              </a:lnSpc>
              <a:spcBef>
                <a:spcPts val="0"/>
              </a:spcBef>
            </a:pPr>
            <a:r>
              <a:rPr lang="en-GB" sz="1800" dirty="0" smtClean="0">
                <a:solidFill>
                  <a:schemeClr val="tx1"/>
                </a:solidFill>
              </a:rPr>
              <a:t>The Beneficiary has to inform JMA about the </a:t>
            </a:r>
            <a:r>
              <a:rPr lang="en-GB" sz="1800" b="1" dirty="0" smtClean="0">
                <a:solidFill>
                  <a:schemeClr val="tx1"/>
                </a:solidFill>
              </a:rPr>
              <a:t>audit firms</a:t>
            </a:r>
            <a:r>
              <a:rPr lang="en-GB" sz="1800" dirty="0" smtClean="0">
                <a:solidFill>
                  <a:schemeClr val="tx1"/>
                </a:solidFill>
              </a:rPr>
              <a:t> (in case of a Beneficiary or partner located in a Partner Country) and/or </a:t>
            </a:r>
            <a:r>
              <a:rPr lang="en-GB" sz="1800" b="1" dirty="0" smtClean="0">
                <a:solidFill>
                  <a:schemeClr val="tx1"/>
                </a:solidFill>
              </a:rPr>
              <a:t>control entities</a:t>
            </a:r>
            <a:r>
              <a:rPr lang="en-GB" sz="1800" dirty="0" smtClean="0">
                <a:solidFill>
                  <a:schemeClr val="tx1"/>
                </a:solidFill>
              </a:rPr>
              <a:t> (in case of a Beneficiary or partner located in Member State) which will carry out the verifications of expenditure referred to in Article 15.6 of Annex II (name, contact responsible person, address, telephone and fax numbers).</a:t>
            </a:r>
            <a:endParaRPr lang="ro-RO" sz="1800" dirty="0" smtClean="0">
              <a:solidFill>
                <a:schemeClr val="tx1"/>
              </a:solidFill>
            </a:endParaRPr>
          </a:p>
        </p:txBody>
      </p:sp>
      <p:sp>
        <p:nvSpPr>
          <p:cNvPr id="17" name="Content Placeholder 2"/>
          <p:cNvSpPr txBox="1">
            <a:spLocks/>
          </p:cNvSpPr>
          <p:nvPr/>
        </p:nvSpPr>
        <p:spPr>
          <a:xfrm>
            <a:off x="4876800" y="1700808"/>
            <a:ext cx="4114800"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10000"/>
              </a:lnSpc>
              <a:spcBef>
                <a:spcPts val="0"/>
              </a:spcBef>
            </a:pPr>
            <a:r>
              <a:rPr lang="ro-RO" sz="1800" u="sng" dirty="0" smtClean="0">
                <a:solidFill>
                  <a:schemeClr val="tx1"/>
                </a:solidFill>
              </a:rPr>
              <a:t>Începerea implementării Activităţilor</a:t>
            </a:r>
            <a:endParaRPr lang="ro-RO" sz="1800" u="sng" dirty="0">
              <a:solidFill>
                <a:schemeClr val="tx1"/>
              </a:solidFill>
            </a:endParaRPr>
          </a:p>
          <a:p>
            <a:pPr lvl="0" algn="just">
              <a:lnSpc>
                <a:spcPct val="110000"/>
              </a:lnSpc>
              <a:spcBef>
                <a:spcPts val="0"/>
              </a:spcBef>
            </a:pPr>
            <a:endParaRPr lang="ro-RO" sz="1800" dirty="0" smtClean="0">
              <a:solidFill>
                <a:schemeClr val="tx1"/>
              </a:solidFill>
            </a:endParaRPr>
          </a:p>
          <a:p>
            <a:pPr lvl="0" algn="just">
              <a:lnSpc>
                <a:spcPct val="110000"/>
              </a:lnSpc>
              <a:spcBef>
                <a:spcPts val="0"/>
              </a:spcBef>
            </a:pPr>
            <a:r>
              <a:rPr lang="ro-RO" sz="1800" dirty="0" smtClean="0">
                <a:solidFill>
                  <a:schemeClr val="tx1"/>
                </a:solidFill>
              </a:rPr>
              <a:t>Beneficiarul trebuie să informeze ACM cu privire la </a:t>
            </a:r>
            <a:r>
              <a:rPr lang="ro-RO" sz="1800" b="1" dirty="0" smtClean="0">
                <a:solidFill>
                  <a:schemeClr val="tx1"/>
                </a:solidFill>
              </a:rPr>
              <a:t>firmele de audit </a:t>
            </a:r>
            <a:r>
              <a:rPr lang="ro-RO" sz="1800" dirty="0" smtClean="0">
                <a:solidFill>
                  <a:schemeClr val="tx1"/>
                </a:solidFill>
              </a:rPr>
              <a:t>(în cazul unui beneficiar sau partener localizat într-o ţară parteneră) şi/sau </a:t>
            </a:r>
            <a:r>
              <a:rPr lang="ro-RO" sz="1800" b="1" dirty="0" smtClean="0">
                <a:solidFill>
                  <a:schemeClr val="tx1"/>
                </a:solidFill>
              </a:rPr>
              <a:t>entităţile de control </a:t>
            </a:r>
            <a:r>
              <a:rPr lang="ro-RO" sz="1800" dirty="0" smtClean="0">
                <a:solidFill>
                  <a:schemeClr val="tx1"/>
                </a:solidFill>
              </a:rPr>
              <a:t>(în cazul unui beneficiar sau partener localizat într-un stat membru) care va executa verificarea cheltuielilor la care se face referire în Art.15.6, Anexa II  (nume, contact, persoană responsabilă, adresă, telefon, fax)</a:t>
            </a:r>
          </a:p>
        </p:txBody>
      </p:sp>
      <p:pic>
        <p:nvPicPr>
          <p:cNvPr id="12"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4172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228600"/>
            <a:ext cx="8064896" cy="1336390"/>
            <a:chOff x="539552" y="228600"/>
            <a:chExt cx="8064896" cy="1336390"/>
          </a:xfrm>
        </p:grpSpPr>
        <p:pic>
          <p:nvPicPr>
            <p:cNvPr id="3"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6"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7" name="Straight Connector 6"/>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Content Placeholder 2"/>
          <p:cNvSpPr txBox="1">
            <a:spLocks/>
          </p:cNvSpPr>
          <p:nvPr/>
        </p:nvSpPr>
        <p:spPr>
          <a:xfrm>
            <a:off x="323528" y="1844824"/>
            <a:ext cx="4114800"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10000"/>
              </a:lnSpc>
              <a:spcBef>
                <a:spcPts val="0"/>
              </a:spcBef>
            </a:pPr>
            <a:r>
              <a:rPr lang="en-GB" sz="1800" dirty="0">
                <a:solidFill>
                  <a:schemeClr val="tx1"/>
                </a:solidFill>
              </a:rPr>
              <a:t>The Beneficiary shall notify in this respect the JMA as soon as possible, but not later than 45 days after the signature of this Contract. </a:t>
            </a:r>
            <a:endParaRPr lang="ro-RO" sz="1800" dirty="0" smtClean="0">
              <a:solidFill>
                <a:schemeClr val="tx1"/>
              </a:solidFill>
            </a:endParaRPr>
          </a:p>
          <a:p>
            <a:pPr algn="just">
              <a:lnSpc>
                <a:spcPct val="110000"/>
              </a:lnSpc>
              <a:spcBef>
                <a:spcPts val="0"/>
              </a:spcBef>
            </a:pPr>
            <a:r>
              <a:rPr lang="en-GB" sz="1800" dirty="0" smtClean="0">
                <a:solidFill>
                  <a:schemeClr val="tx1"/>
                </a:solidFill>
              </a:rPr>
              <a:t>The </a:t>
            </a:r>
            <a:r>
              <a:rPr lang="en-GB" sz="1800" dirty="0">
                <a:solidFill>
                  <a:schemeClr val="tx1"/>
                </a:solidFill>
              </a:rPr>
              <a:t>partners have also contractual obligations in relation to this aspect (according to each Partnership Agreement signed between the Beneficiary and partner</a:t>
            </a:r>
            <a:r>
              <a:rPr lang="en-GB" sz="1800" dirty="0" smtClean="0">
                <a:solidFill>
                  <a:schemeClr val="tx1"/>
                </a:solidFill>
              </a:rPr>
              <a:t>).</a:t>
            </a:r>
            <a:r>
              <a:rPr lang="ro-RO" sz="1800" i="1" dirty="0" smtClean="0">
                <a:solidFill>
                  <a:schemeClr val="tx1"/>
                </a:solidFill>
              </a:rPr>
              <a:t>   </a:t>
            </a:r>
            <a:endParaRPr lang="en-GB" sz="1800" i="1" dirty="0" smtClean="0">
              <a:solidFill>
                <a:schemeClr val="tx1"/>
              </a:solidFill>
            </a:endParaRPr>
          </a:p>
        </p:txBody>
      </p:sp>
      <p:pic>
        <p:nvPicPr>
          <p:cNvPr id="9"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4788024" y="1853022"/>
            <a:ext cx="4114800" cy="46723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10000"/>
              </a:lnSpc>
              <a:spcBef>
                <a:spcPts val="0"/>
              </a:spcBef>
            </a:pPr>
            <a:r>
              <a:rPr lang="ro-RO" sz="1800" dirty="0" smtClean="0">
                <a:solidFill>
                  <a:schemeClr val="tx1"/>
                </a:solidFill>
              </a:rPr>
              <a:t>Beneficiarul va notifica ACM în acest sens, cât mai curând cu putinţă, dar nu mai târziu de 45 de zile după semnarea contractului.</a:t>
            </a:r>
          </a:p>
          <a:p>
            <a:pPr algn="just">
              <a:lnSpc>
                <a:spcPct val="110000"/>
              </a:lnSpc>
              <a:spcBef>
                <a:spcPts val="0"/>
              </a:spcBef>
            </a:pPr>
            <a:r>
              <a:rPr lang="ro-RO" sz="1800" dirty="0" smtClean="0">
                <a:solidFill>
                  <a:schemeClr val="tx1"/>
                </a:solidFill>
              </a:rPr>
              <a:t>Partenerii au de asemenea obligaţii contractuale cu privire la aceste aspecte (conform fiecărui acord de parteneriat semnat între beneficiar şi partener).</a:t>
            </a:r>
          </a:p>
          <a:p>
            <a:pPr algn="just">
              <a:lnSpc>
                <a:spcPct val="110000"/>
              </a:lnSpc>
              <a:spcBef>
                <a:spcPts val="0"/>
              </a:spcBef>
            </a:pPr>
            <a:r>
              <a:rPr lang="ro-RO" sz="1800" dirty="0" smtClean="0">
                <a:solidFill>
                  <a:schemeClr val="tx1"/>
                </a:solidFill>
              </a:rPr>
              <a:t> </a:t>
            </a:r>
          </a:p>
        </p:txBody>
      </p:sp>
    </p:spTree>
    <p:extLst>
      <p:ext uri="{BB962C8B-B14F-4D97-AF65-F5344CB8AC3E}">
        <p14:creationId xmlns:p14="http://schemas.microsoft.com/office/powerpoint/2010/main" val="3749587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228600"/>
            <a:ext cx="8064896" cy="1336390"/>
            <a:chOff x="539552" y="228600"/>
            <a:chExt cx="8064896" cy="1336390"/>
          </a:xfrm>
        </p:grpSpPr>
        <p:pic>
          <p:nvPicPr>
            <p:cNvPr id="3"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6"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7" name="Straight Connector 6"/>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Content Placeholder 2"/>
          <p:cNvSpPr txBox="1">
            <a:spLocks/>
          </p:cNvSpPr>
          <p:nvPr/>
        </p:nvSpPr>
        <p:spPr>
          <a:xfrm>
            <a:off x="323528" y="1717390"/>
            <a:ext cx="4032448" cy="358381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en-GB" sz="1800" dirty="0" smtClean="0">
              <a:solidFill>
                <a:schemeClr val="tx1"/>
              </a:solidFill>
            </a:endParaRPr>
          </a:p>
          <a:p>
            <a:pPr algn="just">
              <a:spcBef>
                <a:spcPts val="0"/>
              </a:spcBef>
            </a:pPr>
            <a:r>
              <a:rPr lang="en-GB" sz="1800" dirty="0" smtClean="0">
                <a:solidFill>
                  <a:schemeClr val="tx1"/>
                </a:solidFill>
              </a:rPr>
              <a:t>The Beneficiary must draw up </a:t>
            </a:r>
            <a:endParaRPr lang="ro-RO" sz="1800" dirty="0" smtClean="0">
              <a:solidFill>
                <a:schemeClr val="tx1"/>
              </a:solidFill>
            </a:endParaRPr>
          </a:p>
          <a:p>
            <a:pPr marL="285750" indent="-285750" algn="just">
              <a:spcBef>
                <a:spcPts val="0"/>
              </a:spcBef>
              <a:buFont typeface="Arial" pitchFamily="34" charset="0"/>
              <a:buChar char="•"/>
            </a:pPr>
            <a:r>
              <a:rPr lang="en-GB" sz="1800" dirty="0">
                <a:solidFill>
                  <a:schemeClr val="tx1"/>
                </a:solidFill>
              </a:rPr>
              <a:t>progress </a:t>
            </a:r>
            <a:r>
              <a:rPr lang="en-GB" sz="1800" dirty="0" smtClean="0">
                <a:solidFill>
                  <a:schemeClr val="tx1"/>
                </a:solidFill>
              </a:rPr>
              <a:t>narrative reports, </a:t>
            </a:r>
            <a:endParaRPr lang="ro-RO" sz="1800" dirty="0" smtClean="0">
              <a:solidFill>
                <a:schemeClr val="tx1"/>
              </a:solidFill>
            </a:endParaRPr>
          </a:p>
          <a:p>
            <a:pPr marL="285750" indent="-285750" algn="just">
              <a:spcBef>
                <a:spcPts val="0"/>
              </a:spcBef>
              <a:buFont typeface="Arial" pitchFamily="34" charset="0"/>
              <a:buChar char="•"/>
            </a:pPr>
            <a:r>
              <a:rPr lang="en-GB" sz="1800" dirty="0">
                <a:solidFill>
                  <a:schemeClr val="tx1"/>
                </a:solidFill>
              </a:rPr>
              <a:t>interim </a:t>
            </a:r>
            <a:r>
              <a:rPr lang="en-GB" sz="1800" dirty="0" smtClean="0">
                <a:solidFill>
                  <a:schemeClr val="tx1"/>
                </a:solidFill>
              </a:rPr>
              <a:t>narrative report and</a:t>
            </a:r>
            <a:endParaRPr lang="ro-RO" sz="1800" dirty="0" smtClean="0">
              <a:solidFill>
                <a:schemeClr val="tx1"/>
              </a:solidFill>
            </a:endParaRPr>
          </a:p>
          <a:p>
            <a:pPr marL="285750" indent="-285750" algn="just">
              <a:spcBef>
                <a:spcPts val="0"/>
              </a:spcBef>
              <a:buFont typeface="Arial" pitchFamily="34" charset="0"/>
              <a:buChar char="•"/>
            </a:pPr>
            <a:r>
              <a:rPr lang="ro-RO" sz="1800" dirty="0">
                <a:solidFill>
                  <a:schemeClr val="tx1"/>
                </a:solidFill>
              </a:rPr>
              <a:t>a</a:t>
            </a:r>
            <a:r>
              <a:rPr lang="ro-RO" sz="1800" dirty="0" smtClean="0">
                <a:solidFill>
                  <a:schemeClr val="tx1"/>
                </a:solidFill>
              </a:rPr>
              <a:t> </a:t>
            </a:r>
            <a:r>
              <a:rPr lang="en-GB" sz="1800" dirty="0" smtClean="0">
                <a:solidFill>
                  <a:schemeClr val="tx1"/>
                </a:solidFill>
              </a:rPr>
              <a:t>final </a:t>
            </a:r>
            <a:r>
              <a:rPr lang="en-GB" sz="1800" dirty="0">
                <a:solidFill>
                  <a:schemeClr val="tx1"/>
                </a:solidFill>
              </a:rPr>
              <a:t>narrative </a:t>
            </a:r>
            <a:r>
              <a:rPr lang="en-GB" sz="1800" dirty="0" smtClean="0">
                <a:solidFill>
                  <a:schemeClr val="tx1"/>
                </a:solidFill>
              </a:rPr>
              <a:t>report. </a:t>
            </a:r>
            <a:endParaRPr lang="ro-RO" sz="1800" dirty="0" smtClean="0">
              <a:solidFill>
                <a:schemeClr val="tx1"/>
              </a:solidFill>
            </a:endParaRPr>
          </a:p>
        </p:txBody>
      </p:sp>
      <p:pic>
        <p:nvPicPr>
          <p:cNvPr id="1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4788024" y="1772816"/>
            <a:ext cx="4114800" cy="46723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10000"/>
              </a:lnSpc>
              <a:spcBef>
                <a:spcPts val="0"/>
              </a:spcBef>
            </a:pPr>
            <a:endParaRPr lang="ro-RO" sz="1800" dirty="0" smtClean="0">
              <a:solidFill>
                <a:srgbClr val="FF0000"/>
              </a:solidFill>
            </a:endParaRPr>
          </a:p>
          <a:p>
            <a:pPr algn="just">
              <a:spcBef>
                <a:spcPts val="0"/>
              </a:spcBef>
            </a:pPr>
            <a:r>
              <a:rPr lang="ro-RO" sz="1800" dirty="0" smtClean="0">
                <a:solidFill>
                  <a:schemeClr val="tx1"/>
                </a:solidFill>
              </a:rPr>
              <a:t>Beneficiarul trebuie sa redacteze </a:t>
            </a:r>
          </a:p>
          <a:p>
            <a:pPr marL="285750" indent="-285750" algn="just">
              <a:spcBef>
                <a:spcPts val="0"/>
              </a:spcBef>
              <a:buFont typeface="Arial" pitchFamily="34" charset="0"/>
              <a:buChar char="•"/>
            </a:pPr>
            <a:r>
              <a:rPr lang="ro-RO" sz="1800" dirty="0" smtClean="0">
                <a:solidFill>
                  <a:schemeClr val="tx1"/>
                </a:solidFill>
              </a:rPr>
              <a:t>rapoartele narativ de progres</a:t>
            </a:r>
          </a:p>
          <a:p>
            <a:pPr marL="285750" indent="-285750" algn="just">
              <a:spcBef>
                <a:spcPts val="0"/>
              </a:spcBef>
              <a:buFont typeface="Arial" pitchFamily="34" charset="0"/>
              <a:buChar char="•"/>
            </a:pPr>
            <a:r>
              <a:rPr lang="ro-RO" sz="1800" dirty="0" smtClean="0">
                <a:solidFill>
                  <a:schemeClr val="tx1"/>
                </a:solidFill>
              </a:rPr>
              <a:t>raportul narativ intermediar</a:t>
            </a:r>
          </a:p>
          <a:p>
            <a:pPr marL="285750" indent="-285750" algn="just">
              <a:spcBef>
                <a:spcPts val="0"/>
              </a:spcBef>
              <a:buFont typeface="Arial" pitchFamily="34" charset="0"/>
              <a:buChar char="•"/>
            </a:pPr>
            <a:r>
              <a:rPr lang="ro-RO" sz="1800" dirty="0" smtClean="0">
                <a:solidFill>
                  <a:schemeClr val="tx1"/>
                </a:solidFill>
              </a:rPr>
              <a:t>raportul narativ final</a:t>
            </a:r>
          </a:p>
          <a:p>
            <a:pPr algn="just">
              <a:spcBef>
                <a:spcPts val="0"/>
              </a:spcBef>
            </a:pPr>
            <a:endParaRPr lang="ro-RO" sz="1800" dirty="0" smtClean="0">
              <a:solidFill>
                <a:schemeClr val="tx1"/>
              </a:solidFill>
            </a:endParaRPr>
          </a:p>
          <a:p>
            <a:pPr algn="just">
              <a:lnSpc>
                <a:spcPct val="110000"/>
              </a:lnSpc>
              <a:spcBef>
                <a:spcPts val="0"/>
              </a:spcBef>
            </a:pPr>
            <a:endParaRPr lang="ro-RO" sz="1800" dirty="0" smtClean="0">
              <a:solidFill>
                <a:schemeClr val="tx1"/>
              </a:solidFill>
            </a:endParaRPr>
          </a:p>
          <a:p>
            <a:pPr algn="just">
              <a:lnSpc>
                <a:spcPct val="110000"/>
              </a:lnSpc>
              <a:spcBef>
                <a:spcPts val="0"/>
              </a:spcBef>
            </a:pPr>
            <a:r>
              <a:rPr lang="ro-RO" sz="1800" dirty="0" smtClean="0">
                <a:solidFill>
                  <a:schemeClr val="tx1"/>
                </a:solidFill>
              </a:rPr>
              <a:t> </a:t>
            </a:r>
          </a:p>
        </p:txBody>
      </p:sp>
    </p:spTree>
    <p:extLst>
      <p:ext uri="{BB962C8B-B14F-4D97-AF65-F5344CB8AC3E}">
        <p14:creationId xmlns:p14="http://schemas.microsoft.com/office/powerpoint/2010/main" val="3748179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228600"/>
            <a:ext cx="8064896" cy="1336390"/>
            <a:chOff x="539552" y="228600"/>
            <a:chExt cx="8064896" cy="1336390"/>
          </a:xfrm>
        </p:grpSpPr>
        <p:pic>
          <p:nvPicPr>
            <p:cNvPr id="3"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3376"/>
              <a:ext cx="1136526" cy="7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Users\Filip\Desktop\fisiere cdr si materiale promovare\VIM elements\1. european union ERD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657" y="228600"/>
              <a:ext cx="1014016" cy="93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27584" y="1196752"/>
              <a:ext cx="3328536" cy="368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Monitori</a:t>
              </a:r>
              <a:r>
                <a:rPr lang="ro-RO" sz="1600" i="1" dirty="0" smtClean="0"/>
                <a:t>ng Unit</a:t>
              </a:r>
              <a:endParaRPr lang="ro-RO" sz="1600" i="1" dirty="0"/>
            </a:p>
          </p:txBody>
        </p:sp>
        <p:sp>
          <p:nvSpPr>
            <p:cNvPr id="6" name="Title 1"/>
            <p:cNvSpPr txBox="1">
              <a:spLocks/>
            </p:cNvSpPr>
            <p:nvPr/>
          </p:nvSpPr>
          <p:spPr>
            <a:xfrm>
              <a:off x="5116294" y="1196752"/>
              <a:ext cx="3328536" cy="332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err="1" smtClean="0"/>
                <a:t>Direc</a:t>
              </a:r>
              <a:r>
                <a:rPr lang="ro-RO" sz="1600" i="1" dirty="0" smtClean="0"/>
                <a:t>ţ</a:t>
              </a:r>
              <a:r>
                <a:rPr lang="en-US" sz="1600" i="1" dirty="0" err="1" smtClean="0"/>
                <a:t>ia</a:t>
              </a:r>
              <a:r>
                <a:rPr lang="en-US" sz="1600" i="1" dirty="0" smtClean="0"/>
                <a:t> </a:t>
              </a:r>
              <a:r>
                <a:rPr lang="en-US" sz="1600" i="1" dirty="0" err="1" smtClean="0"/>
                <a:t>Monitori</a:t>
              </a:r>
              <a:r>
                <a:rPr lang="ro-RO" sz="1600" i="1" dirty="0"/>
                <a:t>z</a:t>
              </a:r>
              <a:r>
                <a:rPr lang="en-US" sz="1600" i="1" dirty="0" smtClean="0"/>
                <a:t>are</a:t>
              </a:r>
              <a:endParaRPr lang="ro-RO" sz="1600" i="1" dirty="0"/>
            </a:p>
          </p:txBody>
        </p:sp>
        <p:cxnSp>
          <p:nvCxnSpPr>
            <p:cNvPr id="7" name="Straight Connector 6"/>
            <p:cNvCxnSpPr/>
            <p:nvPr/>
          </p:nvCxnSpPr>
          <p:spPr>
            <a:xfrm>
              <a:off x="539552" y="1161854"/>
              <a:ext cx="806489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Content Placeholder 2"/>
          <p:cNvSpPr txBox="1">
            <a:spLocks/>
          </p:cNvSpPr>
          <p:nvPr/>
        </p:nvSpPr>
        <p:spPr>
          <a:xfrm>
            <a:off x="323528" y="1628800"/>
            <a:ext cx="4032448" cy="510437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1800" b="1" dirty="0" smtClean="0">
                <a:solidFill>
                  <a:schemeClr val="tx1"/>
                </a:solidFill>
              </a:rPr>
              <a:t>The </a:t>
            </a:r>
            <a:r>
              <a:rPr lang="en-GB" sz="1800" b="1" dirty="0">
                <a:solidFill>
                  <a:schemeClr val="tx1"/>
                </a:solidFill>
              </a:rPr>
              <a:t>progress </a:t>
            </a:r>
            <a:r>
              <a:rPr lang="en-GB" sz="1800" b="1" dirty="0" smtClean="0">
                <a:solidFill>
                  <a:schemeClr val="tx1"/>
                </a:solidFill>
              </a:rPr>
              <a:t>narrative report </a:t>
            </a:r>
            <a:r>
              <a:rPr lang="en-GB" sz="1800" dirty="0">
                <a:solidFill>
                  <a:schemeClr val="tx1"/>
                </a:solidFill>
              </a:rPr>
              <a:t>conforming to the model in Annex VI and</a:t>
            </a:r>
            <a:r>
              <a:rPr lang="en-GB" sz="1800" i="1" dirty="0">
                <a:solidFill>
                  <a:schemeClr val="tx1"/>
                </a:solidFill>
              </a:rPr>
              <a:t> </a:t>
            </a:r>
            <a:r>
              <a:rPr lang="en-GB" sz="1800" dirty="0">
                <a:solidFill>
                  <a:schemeClr val="tx1"/>
                </a:solidFill>
              </a:rPr>
              <a:t>covering every 4 months of the implementation period of the Action which shall be forwarded no later than </a:t>
            </a:r>
            <a:r>
              <a:rPr lang="en-GB" sz="1800" b="1" dirty="0">
                <a:solidFill>
                  <a:schemeClr val="tx1"/>
                </a:solidFill>
              </a:rPr>
              <a:t>one month</a:t>
            </a:r>
            <a:r>
              <a:rPr lang="en-GB" sz="1800" dirty="0">
                <a:solidFill>
                  <a:schemeClr val="tx1"/>
                </a:solidFill>
              </a:rPr>
              <a:t> after the above period has </a:t>
            </a:r>
            <a:r>
              <a:rPr lang="en-GB" sz="1800" dirty="0" smtClean="0">
                <a:solidFill>
                  <a:schemeClr val="tx1"/>
                </a:solidFill>
              </a:rPr>
              <a:t>elapsed.</a:t>
            </a:r>
          </a:p>
          <a:p>
            <a:pPr algn="just"/>
            <a:r>
              <a:rPr lang="en-GB" sz="1800" dirty="0" smtClean="0">
                <a:solidFill>
                  <a:schemeClr val="tx1"/>
                </a:solidFill>
              </a:rPr>
              <a:t>The template of the </a:t>
            </a:r>
            <a:r>
              <a:rPr lang="en-GB" sz="1800" dirty="0">
                <a:solidFill>
                  <a:schemeClr val="tx1"/>
                </a:solidFill>
              </a:rPr>
              <a:t>narrative </a:t>
            </a:r>
            <a:r>
              <a:rPr lang="en-GB" sz="1800" dirty="0" smtClean="0">
                <a:solidFill>
                  <a:schemeClr val="tx1"/>
                </a:solidFill>
              </a:rPr>
              <a:t>progress </a:t>
            </a:r>
            <a:r>
              <a:rPr lang="en-GB" sz="1800" dirty="0">
                <a:solidFill>
                  <a:schemeClr val="tx1"/>
                </a:solidFill>
              </a:rPr>
              <a:t>report </a:t>
            </a:r>
            <a:r>
              <a:rPr lang="en-GB" sz="1800" dirty="0" smtClean="0">
                <a:solidFill>
                  <a:schemeClr val="tx1"/>
                </a:solidFill>
              </a:rPr>
              <a:t>contains:</a:t>
            </a:r>
          </a:p>
          <a:p>
            <a:pPr marL="342900" indent="-342900" algn="just">
              <a:buFont typeface="Arial" pitchFamily="34" charset="0"/>
              <a:buChar char="•"/>
            </a:pPr>
            <a:r>
              <a:rPr lang="en-GB" sz="1800" b="1" dirty="0" smtClean="0">
                <a:solidFill>
                  <a:schemeClr val="tx1"/>
                </a:solidFill>
              </a:rPr>
              <a:t>Description </a:t>
            </a:r>
          </a:p>
          <a:p>
            <a:pPr algn="just"/>
            <a:r>
              <a:rPr lang="en-GB" sz="1800" dirty="0" smtClean="0">
                <a:solidFill>
                  <a:schemeClr val="tx1"/>
                </a:solidFill>
              </a:rPr>
              <a:t>genera</a:t>
            </a:r>
            <a:r>
              <a:rPr lang="en-GB" sz="1800" dirty="0">
                <a:solidFill>
                  <a:schemeClr val="tx1"/>
                </a:solidFill>
              </a:rPr>
              <a:t>l</a:t>
            </a:r>
            <a:r>
              <a:rPr lang="en-GB" sz="1800" dirty="0" smtClean="0">
                <a:solidFill>
                  <a:schemeClr val="tx1"/>
                </a:solidFill>
              </a:rPr>
              <a:t> info about the project</a:t>
            </a:r>
          </a:p>
          <a:p>
            <a:pPr marL="342900" indent="-342900" algn="just">
              <a:buFont typeface="Arial" pitchFamily="34" charset="0"/>
              <a:buChar char="•"/>
            </a:pPr>
            <a:r>
              <a:rPr lang="en-GB" sz="1800" b="1" dirty="0">
                <a:solidFill>
                  <a:schemeClr val="tx1"/>
                </a:solidFill>
              </a:rPr>
              <a:t>Assessment of implementation of Action </a:t>
            </a:r>
            <a:r>
              <a:rPr lang="en-GB" sz="1800" b="1" dirty="0" smtClean="0">
                <a:solidFill>
                  <a:schemeClr val="tx1"/>
                </a:solidFill>
              </a:rPr>
              <a:t>activities </a:t>
            </a:r>
            <a:r>
              <a:rPr lang="en-GB" sz="1800" dirty="0" smtClean="0">
                <a:solidFill>
                  <a:schemeClr val="tx1"/>
                </a:solidFill>
              </a:rPr>
              <a:t> </a:t>
            </a:r>
          </a:p>
          <a:p>
            <a:pPr algn="just"/>
            <a:r>
              <a:rPr lang="ro-RO" sz="1800" dirty="0" smtClean="0">
                <a:solidFill>
                  <a:schemeClr val="tx1"/>
                </a:solidFill>
              </a:rPr>
              <a:t>- </a:t>
            </a:r>
            <a:r>
              <a:rPr lang="en-GB" sz="1800" dirty="0" smtClean="0">
                <a:solidFill>
                  <a:schemeClr val="tx1"/>
                </a:solidFill>
              </a:rPr>
              <a:t>activities </a:t>
            </a:r>
            <a:r>
              <a:rPr lang="en-GB" sz="1800" dirty="0">
                <a:solidFill>
                  <a:schemeClr val="tx1"/>
                </a:solidFill>
              </a:rPr>
              <a:t>and </a:t>
            </a:r>
            <a:r>
              <a:rPr lang="en-GB" sz="1800" dirty="0" smtClean="0">
                <a:solidFill>
                  <a:schemeClr val="tx1"/>
                </a:solidFill>
              </a:rPr>
              <a:t>results</a:t>
            </a:r>
          </a:p>
          <a:p>
            <a:pPr algn="just"/>
            <a:r>
              <a:rPr lang="ro-RO" sz="1800" dirty="0" smtClean="0">
                <a:solidFill>
                  <a:schemeClr val="tx1"/>
                </a:solidFill>
              </a:rPr>
              <a:t>- </a:t>
            </a:r>
            <a:r>
              <a:rPr lang="en-GB" sz="1800" dirty="0" smtClean="0">
                <a:solidFill>
                  <a:schemeClr val="tx1"/>
                </a:solidFill>
              </a:rPr>
              <a:t>reason </a:t>
            </a:r>
            <a:r>
              <a:rPr lang="en-GB" sz="1800" dirty="0">
                <a:solidFill>
                  <a:schemeClr val="tx1"/>
                </a:solidFill>
              </a:rPr>
              <a:t>for modification for the planned activity </a:t>
            </a:r>
            <a:endParaRPr lang="ro-RO" sz="1800" dirty="0">
              <a:solidFill>
                <a:schemeClr val="tx1"/>
              </a:solidFill>
            </a:endParaRPr>
          </a:p>
          <a:p>
            <a:pPr lvl="0" algn="just"/>
            <a:r>
              <a:rPr lang="ro-RO" sz="1800" dirty="0" smtClean="0">
                <a:solidFill>
                  <a:schemeClr val="tx1"/>
                </a:solidFill>
              </a:rPr>
              <a:t>- </a:t>
            </a:r>
            <a:r>
              <a:rPr lang="en-GB" sz="1800" dirty="0" smtClean="0">
                <a:solidFill>
                  <a:schemeClr val="tx1"/>
                </a:solidFill>
              </a:rPr>
              <a:t>action </a:t>
            </a:r>
            <a:r>
              <a:rPr lang="en-GB" sz="1800" dirty="0">
                <a:solidFill>
                  <a:schemeClr val="tx1"/>
                </a:solidFill>
              </a:rPr>
              <a:t>plan </a:t>
            </a:r>
            <a:r>
              <a:rPr lang="en-GB" sz="1800" dirty="0" smtClean="0">
                <a:solidFill>
                  <a:schemeClr val="tx1"/>
                </a:solidFill>
              </a:rPr>
              <a:t>- table</a:t>
            </a:r>
          </a:p>
          <a:p>
            <a:pPr algn="just"/>
            <a:endParaRPr lang="en-GB" sz="1800" dirty="0" smtClean="0">
              <a:solidFill>
                <a:schemeClr val="tx1"/>
              </a:solidFill>
            </a:endParaRPr>
          </a:p>
          <a:p>
            <a:pPr algn="just"/>
            <a:endParaRPr lang="ro-RO" sz="1800" dirty="0" smtClean="0">
              <a:solidFill>
                <a:schemeClr val="tx1"/>
              </a:solidFill>
            </a:endParaRPr>
          </a:p>
        </p:txBody>
      </p:sp>
      <p:pic>
        <p:nvPicPr>
          <p:cNvPr id="9"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594" y="119032"/>
            <a:ext cx="1763494" cy="10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4788024" y="1628800"/>
            <a:ext cx="4114800" cy="49685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10000"/>
              </a:lnSpc>
              <a:spcBef>
                <a:spcPts val="0"/>
              </a:spcBef>
            </a:pPr>
            <a:r>
              <a:rPr lang="ro-RO" sz="1800" b="1" dirty="0" smtClean="0">
                <a:solidFill>
                  <a:schemeClr val="tx1"/>
                </a:solidFill>
              </a:rPr>
              <a:t>Raportul narativ de progres</a:t>
            </a:r>
            <a:r>
              <a:rPr lang="ro-RO" sz="1800" dirty="0" smtClean="0">
                <a:solidFill>
                  <a:schemeClr val="tx1"/>
                </a:solidFill>
              </a:rPr>
              <a:t> conform modelului din Anexa VI, acoperă activitatea desfăşurată pe perioade de câte 4 luni de implementare şi va transmis nu mai târziu de </a:t>
            </a:r>
            <a:r>
              <a:rPr lang="ro-RO" sz="1800" b="1" dirty="0" smtClean="0">
                <a:solidFill>
                  <a:schemeClr val="tx1"/>
                </a:solidFill>
              </a:rPr>
              <a:t>o lună</a:t>
            </a:r>
            <a:r>
              <a:rPr lang="ro-RO" sz="1800" dirty="0" smtClean="0">
                <a:solidFill>
                  <a:schemeClr val="tx1"/>
                </a:solidFill>
              </a:rPr>
              <a:t> distanţă de această perioadă. </a:t>
            </a:r>
          </a:p>
          <a:p>
            <a:pPr algn="just">
              <a:lnSpc>
                <a:spcPct val="110000"/>
              </a:lnSpc>
              <a:spcBef>
                <a:spcPts val="0"/>
              </a:spcBef>
            </a:pPr>
            <a:r>
              <a:rPr lang="ro-RO" sz="1800" dirty="0" smtClean="0">
                <a:solidFill>
                  <a:schemeClr val="tx1"/>
                </a:solidFill>
              </a:rPr>
              <a:t>Modelul de raport narativ de progres conţine</a:t>
            </a:r>
            <a:r>
              <a:rPr lang="en-US" sz="1800" dirty="0" smtClean="0">
                <a:solidFill>
                  <a:schemeClr val="tx1"/>
                </a:solidFill>
              </a:rPr>
              <a:t>:</a:t>
            </a:r>
            <a:endParaRPr lang="ro-RO" sz="1800" dirty="0" smtClean="0">
              <a:solidFill>
                <a:schemeClr val="tx1"/>
              </a:solidFill>
            </a:endParaRPr>
          </a:p>
          <a:p>
            <a:pPr marL="285750" indent="-285750" algn="just">
              <a:lnSpc>
                <a:spcPct val="110000"/>
              </a:lnSpc>
              <a:spcBef>
                <a:spcPts val="0"/>
              </a:spcBef>
              <a:buFont typeface="Arial" pitchFamily="34" charset="0"/>
              <a:buChar char="•"/>
            </a:pPr>
            <a:r>
              <a:rPr lang="ro-RO" sz="1800" b="1" dirty="0" smtClean="0">
                <a:solidFill>
                  <a:schemeClr val="tx1"/>
                </a:solidFill>
              </a:rPr>
              <a:t>Descriere</a:t>
            </a:r>
          </a:p>
          <a:p>
            <a:pPr algn="just">
              <a:lnSpc>
                <a:spcPct val="110000"/>
              </a:lnSpc>
              <a:spcBef>
                <a:spcPts val="0"/>
              </a:spcBef>
            </a:pPr>
            <a:r>
              <a:rPr lang="ro-RO" sz="1800" dirty="0">
                <a:solidFill>
                  <a:schemeClr val="tx1"/>
                </a:solidFill>
              </a:rPr>
              <a:t>i</a:t>
            </a:r>
            <a:r>
              <a:rPr lang="ro-RO" sz="1800" dirty="0" smtClean="0">
                <a:solidFill>
                  <a:schemeClr val="tx1"/>
                </a:solidFill>
              </a:rPr>
              <a:t>nformaţii generale despre proiect</a:t>
            </a:r>
          </a:p>
          <a:p>
            <a:pPr marL="285750" indent="-285750" algn="just">
              <a:lnSpc>
                <a:spcPct val="110000"/>
              </a:lnSpc>
              <a:spcBef>
                <a:spcPts val="0"/>
              </a:spcBef>
              <a:buFont typeface="Arial" pitchFamily="34" charset="0"/>
              <a:buChar char="•"/>
            </a:pPr>
            <a:r>
              <a:rPr lang="ro-RO" sz="1800" b="1" dirty="0" smtClean="0">
                <a:solidFill>
                  <a:schemeClr val="tx1"/>
                </a:solidFill>
              </a:rPr>
              <a:t>Evaluarea stadiului implementării, a activităţilor întreprinse</a:t>
            </a:r>
          </a:p>
          <a:p>
            <a:pPr algn="just">
              <a:lnSpc>
                <a:spcPct val="110000"/>
              </a:lnSpc>
              <a:spcBef>
                <a:spcPts val="0"/>
              </a:spcBef>
            </a:pPr>
            <a:r>
              <a:rPr lang="ro-RO" sz="1800" dirty="0" smtClean="0">
                <a:solidFill>
                  <a:schemeClr val="tx1"/>
                </a:solidFill>
              </a:rPr>
              <a:t>- activităţi şi rezultate</a:t>
            </a:r>
          </a:p>
          <a:p>
            <a:pPr algn="just">
              <a:lnSpc>
                <a:spcPct val="110000"/>
              </a:lnSpc>
              <a:spcBef>
                <a:spcPts val="0"/>
              </a:spcBef>
            </a:pPr>
            <a:r>
              <a:rPr lang="ro-RO" sz="1800" dirty="0" smtClean="0">
                <a:solidFill>
                  <a:schemeClr val="tx1"/>
                </a:solidFill>
              </a:rPr>
              <a:t>- motive pentru modificarea activităţilor propuse</a:t>
            </a:r>
          </a:p>
          <a:p>
            <a:pPr algn="just">
              <a:lnSpc>
                <a:spcPct val="110000"/>
              </a:lnSpc>
              <a:spcBef>
                <a:spcPts val="0"/>
              </a:spcBef>
            </a:pPr>
            <a:r>
              <a:rPr lang="ro-RO" sz="1800" dirty="0" smtClean="0">
                <a:solidFill>
                  <a:schemeClr val="tx1"/>
                </a:solidFill>
              </a:rPr>
              <a:t>- plan de acţiune - tabel</a:t>
            </a:r>
          </a:p>
          <a:p>
            <a:pPr algn="just">
              <a:lnSpc>
                <a:spcPct val="110000"/>
              </a:lnSpc>
              <a:spcBef>
                <a:spcPts val="0"/>
              </a:spcBef>
            </a:pPr>
            <a:r>
              <a:rPr lang="ro-RO" sz="1800" dirty="0" smtClean="0">
                <a:solidFill>
                  <a:schemeClr val="tx1"/>
                </a:solidFill>
              </a:rPr>
              <a:t> </a:t>
            </a:r>
          </a:p>
        </p:txBody>
      </p:sp>
    </p:spTree>
    <p:extLst>
      <p:ext uri="{BB962C8B-B14F-4D97-AF65-F5344CB8AC3E}">
        <p14:creationId xmlns:p14="http://schemas.microsoft.com/office/powerpoint/2010/main" val="583261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TotalTime>
  <Words>3020</Words>
  <Application>Microsoft Office PowerPoint</Application>
  <PresentationFormat>On-screen Show (4:3)</PresentationFormat>
  <Paragraphs>649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Black Sea Basin Joint Operational Programme  2007-2013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Sea Basin Joint Operational Programme  2007-2013</dc:title>
  <dc:creator>Alexandra Calotita</dc:creator>
  <cp:lastModifiedBy>Laura Bobarnac</cp:lastModifiedBy>
  <cp:revision>66</cp:revision>
  <cp:lastPrinted>2013-07-30T10:19:29Z</cp:lastPrinted>
  <dcterms:created xsi:type="dcterms:W3CDTF">2013-07-23T10:25:07Z</dcterms:created>
  <dcterms:modified xsi:type="dcterms:W3CDTF">2013-08-02T09:53:17Z</dcterms:modified>
</cp:coreProperties>
</file>